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71">
  <p:sldMasterIdLst>
    <p:sldMasterId id="2147483792" r:id="rId1"/>
  </p:sldMasterIdLst>
  <p:sldIdLst>
    <p:sldId id="256" r:id="rId2"/>
    <p:sldId id="257" r:id="rId3"/>
    <p:sldId id="341" r:id="rId4"/>
    <p:sldId id="652" r:id="rId5"/>
    <p:sldId id="653" r:id="rId6"/>
    <p:sldId id="654" r:id="rId7"/>
    <p:sldId id="655" r:id="rId8"/>
    <p:sldId id="656" r:id="rId9"/>
    <p:sldId id="657" r:id="rId10"/>
    <p:sldId id="658" r:id="rId11"/>
    <p:sldId id="659" r:id="rId12"/>
    <p:sldId id="660" r:id="rId13"/>
    <p:sldId id="661" r:id="rId14"/>
    <p:sldId id="662" r:id="rId15"/>
    <p:sldId id="663" r:id="rId16"/>
    <p:sldId id="664" r:id="rId17"/>
    <p:sldId id="665" r:id="rId18"/>
    <p:sldId id="666" r:id="rId19"/>
    <p:sldId id="667" r:id="rId20"/>
    <p:sldId id="668" r:id="rId21"/>
    <p:sldId id="670" r:id="rId22"/>
    <p:sldId id="671" r:id="rId23"/>
    <p:sldId id="672" r:id="rId24"/>
    <p:sldId id="673" r:id="rId25"/>
    <p:sldId id="674" r:id="rId26"/>
    <p:sldId id="675" r:id="rId27"/>
    <p:sldId id="705" r:id="rId28"/>
    <p:sldId id="676" r:id="rId29"/>
    <p:sldId id="677" r:id="rId30"/>
    <p:sldId id="678" r:id="rId31"/>
    <p:sldId id="679" r:id="rId32"/>
    <p:sldId id="680" r:id="rId33"/>
    <p:sldId id="681" r:id="rId34"/>
    <p:sldId id="682" r:id="rId35"/>
    <p:sldId id="683" r:id="rId36"/>
    <p:sldId id="684" r:id="rId37"/>
    <p:sldId id="685" r:id="rId38"/>
    <p:sldId id="686" r:id="rId39"/>
    <p:sldId id="687" r:id="rId40"/>
    <p:sldId id="688" r:id="rId41"/>
    <p:sldId id="689" r:id="rId42"/>
    <p:sldId id="690" r:id="rId43"/>
    <p:sldId id="691" r:id="rId44"/>
    <p:sldId id="692" r:id="rId45"/>
    <p:sldId id="693" r:id="rId46"/>
    <p:sldId id="694" r:id="rId47"/>
    <p:sldId id="695" r:id="rId48"/>
    <p:sldId id="696" r:id="rId49"/>
    <p:sldId id="697" r:id="rId50"/>
    <p:sldId id="698" r:id="rId51"/>
    <p:sldId id="699" r:id="rId52"/>
    <p:sldId id="700" r:id="rId53"/>
    <p:sldId id="701" r:id="rId54"/>
    <p:sldId id="702" r:id="rId55"/>
    <p:sldId id="703"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11" d="100"/>
          <a:sy n="111" d="100"/>
        </p:scale>
        <p:origin x="-47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66335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528666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58526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686280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393295E-EBB1-45FC-9158-2B2DE72267BB}"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6273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2531501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6774622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033743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090370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4321966-C214-44FA-A753-A7A629A1F278}" type="datetimeFigureOut">
              <a:rPr lang="zh-CN" altLang="en-US" smtClean="0"/>
              <a:t>2019-2-25</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1249912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4321966-C214-44FA-A753-A7A629A1F278}" type="datetimeFigureOut">
              <a:rPr lang="zh-CN" altLang="en-US" smtClean="0"/>
              <a:t>2019-2-25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393295E-EBB1-45FC-9158-2B2DE72267BB}" type="slidenum">
              <a:rPr lang="zh-CN" altLang="en-US" smtClean="0"/>
              <a:t>‹#›</a:t>
            </a:fld>
            <a:endParaRPr lang="zh-CN" altLang="en-US"/>
          </a:p>
        </p:txBody>
      </p:sp>
    </p:spTree>
    <p:extLst>
      <p:ext uri="{BB962C8B-B14F-4D97-AF65-F5344CB8AC3E}">
        <p14:creationId xmlns:p14="http://schemas.microsoft.com/office/powerpoint/2010/main" val="3379285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321966-C214-44FA-A753-A7A629A1F278}" type="datetimeFigureOut">
              <a:rPr lang="zh-CN" altLang="en-US" smtClean="0"/>
              <a:t>2019-2-25</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393295E-EBB1-45FC-9158-2B2DE72267BB}"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6884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lnSpc>
          <a:spcPct val="85000"/>
        </a:lnSpc>
        <a:spcBef>
          <a:spcPct val="0"/>
        </a:spcBef>
        <a:buNone/>
        <a:defRPr sz="4800" b="1" kern="1200" spc="-50" baseline="0">
          <a:solidFill>
            <a:srgbClr val="00B050"/>
          </a:solidFill>
          <a:latin typeface="华文新魏" panose="02010800040101010101" pitchFamily="2" charset="-122"/>
          <a:ea typeface="华文新魏" panose="02010800040101010101" pitchFamily="2" charset="-122"/>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800" b="1" kern="1200">
          <a:solidFill>
            <a:schemeClr val="tx1">
              <a:lumMod val="75000"/>
              <a:lumOff val="25000"/>
            </a:schemeClr>
          </a:solidFill>
          <a:latin typeface="+mn-lt"/>
          <a:ea typeface="+mn-ea"/>
          <a:cs typeface="+mn-cs"/>
        </a:defRPr>
      </a:lvl1pPr>
      <a:lvl2pPr marL="201168" indent="0" algn="l" defTabSz="914400" rtl="0" eaLnBrk="1" latinLnBrk="0" hangingPunct="1">
        <a:lnSpc>
          <a:spcPct val="90000"/>
        </a:lnSpc>
        <a:spcBef>
          <a:spcPts val="200"/>
        </a:spcBef>
        <a:spcAft>
          <a:spcPts val="400"/>
        </a:spcAft>
        <a:buClr>
          <a:schemeClr val="accent1"/>
        </a:buClr>
        <a:buFont typeface="Calibri" pitchFamily="34" charset="0"/>
        <a:buNone/>
        <a:defRPr sz="2800" kern="1200">
          <a:solidFill>
            <a:srgbClr val="0070C0"/>
          </a:solidFill>
          <a:latin typeface="华文行楷" panose="02010800040101010101" pitchFamily="2" charset="-122"/>
          <a:ea typeface="华文行楷" panose="02010800040101010101" pitchFamily="2" charset="-122"/>
          <a:cs typeface="+mn-cs"/>
        </a:defRPr>
      </a:lvl2pPr>
      <a:lvl3pPr marL="38404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7030A0"/>
          </a:solidFill>
          <a:latin typeface="黑体" panose="02010609060101010101" pitchFamily="49" charset="-122"/>
          <a:ea typeface="黑体" panose="02010609060101010101" pitchFamily="49" charset="-122"/>
          <a:cs typeface="+mn-cs"/>
        </a:defRPr>
      </a:lvl3pPr>
      <a:lvl4pPr marL="566928"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rgbClr val="C00000"/>
          </a:solidFill>
          <a:latin typeface="+mn-lt"/>
          <a:ea typeface="+mn-ea"/>
          <a:cs typeface="+mn-cs"/>
        </a:defRPr>
      </a:lvl4pPr>
      <a:lvl5pPr marL="749808" indent="0" algn="l" defTabSz="914400" rtl="0" eaLnBrk="1" latinLnBrk="0" hangingPunct="1">
        <a:lnSpc>
          <a:spcPct val="90000"/>
        </a:lnSpc>
        <a:spcBef>
          <a:spcPts val="200"/>
        </a:spcBef>
        <a:spcAft>
          <a:spcPts val="400"/>
        </a:spcAft>
        <a:buClr>
          <a:schemeClr val="accent1"/>
        </a:buClr>
        <a:buFont typeface="Calibri" pitchFamily="34" charset="0"/>
        <a:buNone/>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525106" y="1711568"/>
            <a:ext cx="7666893" cy="2636989"/>
          </a:xfrm>
          <a:solidFill>
            <a:schemeClr val="accent1">
              <a:lumMod val="40000"/>
              <a:lumOff val="60000"/>
            </a:schemeClr>
          </a:solidFill>
        </p:spPr>
        <p:txBody>
          <a:bodyPr>
            <a:normAutofit fontScale="90000"/>
          </a:bodyPr>
          <a:lstStyle/>
          <a:p>
            <a:pPr algn="ct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a:solidFill>
                  <a:schemeClr val="accent3">
                    <a:lumMod val="75000"/>
                  </a:schemeClr>
                </a:solidFill>
                <a:latin typeface="Blackadder ITC" panose="04020505051007020D02" pitchFamily="82" charset="0"/>
              </a:rPr>
              <a:t/>
            </a:r>
            <a:br>
              <a:rPr lang="en-US" altLang="zh-CN" sz="5400" dirty="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
            </a:r>
            <a:br>
              <a:rPr lang="en-US" altLang="zh-CN" sz="5400" dirty="0" smtClean="0">
                <a:solidFill>
                  <a:schemeClr val="accent3">
                    <a:lumMod val="75000"/>
                  </a:schemeClr>
                </a:solidFill>
                <a:latin typeface="Blackadder ITC" panose="04020505051007020D02" pitchFamily="82" charset="0"/>
              </a:rPr>
            </a:br>
            <a:r>
              <a:rPr lang="en-US" altLang="zh-CN" sz="5400" dirty="0" smtClean="0">
                <a:solidFill>
                  <a:schemeClr val="accent3">
                    <a:lumMod val="75000"/>
                  </a:schemeClr>
                </a:solidFill>
                <a:latin typeface="Blackadder ITC" panose="04020505051007020D02" pitchFamily="82" charset="0"/>
              </a:rPr>
              <a:t>Python  Crawler Development </a:t>
            </a:r>
            <a:endParaRPr lang="zh-CN" altLang="en-US" sz="5400" dirty="0">
              <a:solidFill>
                <a:schemeClr val="accent3">
                  <a:lumMod val="75000"/>
                </a:schemeClr>
              </a:solidFill>
              <a:latin typeface="Blackadder ITC" panose="04020505051007020D02" pitchFamily="82" charset="0"/>
            </a:endParaRPr>
          </a:p>
        </p:txBody>
      </p:sp>
      <p:pic>
        <p:nvPicPr>
          <p:cNvPr id="4" name="图片 3"/>
          <p:cNvPicPr>
            <a:picLocks noChangeAspect="1"/>
          </p:cNvPicPr>
          <p:nvPr/>
        </p:nvPicPr>
        <p:blipFill>
          <a:blip r:embed="rId2"/>
          <a:stretch>
            <a:fillRect/>
          </a:stretch>
        </p:blipFill>
        <p:spPr>
          <a:xfrm>
            <a:off x="0" y="1"/>
            <a:ext cx="4525106" cy="4349262"/>
          </a:xfrm>
          <a:prstGeom prst="rect">
            <a:avLst/>
          </a:prstGeom>
        </p:spPr>
      </p:pic>
      <p:sp>
        <p:nvSpPr>
          <p:cNvPr id="10" name="矩形 9"/>
          <p:cNvSpPr/>
          <p:nvPr/>
        </p:nvSpPr>
        <p:spPr>
          <a:xfrm>
            <a:off x="4525106" y="-11016"/>
            <a:ext cx="7666894" cy="17343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800" b="1" dirty="0" smtClean="0">
              <a:solidFill>
                <a:schemeClr val="tx1"/>
              </a:solidFill>
              <a:latin typeface="Blackadder ITC" panose="04020505051007020D02" pitchFamily="82" charset="0"/>
            </a:endParaRPr>
          </a:p>
        </p:txBody>
      </p:sp>
      <p:sp>
        <p:nvSpPr>
          <p:cNvPr id="12" name="矩形 11"/>
          <p:cNvSpPr/>
          <p:nvPr/>
        </p:nvSpPr>
        <p:spPr>
          <a:xfrm>
            <a:off x="5439509" y="1947964"/>
            <a:ext cx="6283568" cy="1446550"/>
          </a:xfrm>
          <a:prstGeom prst="rect">
            <a:avLst/>
          </a:prstGeom>
        </p:spPr>
        <p:txBody>
          <a:bodyPr wrap="square">
            <a:spAutoFit/>
          </a:bodyPr>
          <a:lstStyle/>
          <a:p>
            <a:pPr algn="ctr"/>
            <a:r>
              <a:rPr lang="en-US" altLang="zh-CN" sz="4400" b="1" dirty="0">
                <a:solidFill>
                  <a:srgbClr val="00B050"/>
                </a:solidFill>
                <a:latin typeface="黑体" panose="02010609060101010101" pitchFamily="49" charset="-122"/>
                <a:ea typeface="黑体" panose="02010609060101010101" pitchFamily="49" charset="-122"/>
              </a:rPr>
              <a:t>Python</a:t>
            </a:r>
            <a:r>
              <a:rPr lang="zh-CN" altLang="en-US" sz="4400" b="1" dirty="0">
                <a:solidFill>
                  <a:srgbClr val="00B050"/>
                </a:solidFill>
                <a:latin typeface="黑体" panose="02010609060101010101" pitchFamily="49" charset="-122"/>
                <a:ea typeface="黑体" panose="02010609060101010101" pitchFamily="49" charset="-122"/>
              </a:rPr>
              <a:t>爬虫开发 从入门到实战（微课版）</a:t>
            </a:r>
          </a:p>
        </p:txBody>
      </p:sp>
      <p:sp>
        <p:nvSpPr>
          <p:cNvPr id="13" name="矩形 12"/>
          <p:cNvSpPr/>
          <p:nvPr/>
        </p:nvSpPr>
        <p:spPr>
          <a:xfrm>
            <a:off x="0" y="4349263"/>
            <a:ext cx="12192000" cy="20398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193325" y="5872498"/>
            <a:ext cx="1980029" cy="400110"/>
          </a:xfrm>
          <a:prstGeom prst="rect">
            <a:avLst/>
          </a:prstGeom>
        </p:spPr>
        <p:txBody>
          <a:bodyPr wrap="none">
            <a:spAutoFit/>
          </a:bodyPr>
          <a:lstStyle/>
          <a:p>
            <a:r>
              <a:rPr lang="zh-CN" altLang="en-US" sz="2000" b="1" dirty="0" smtClean="0"/>
              <a:t>人民邮电出版社</a:t>
            </a:r>
            <a:endParaRPr lang="zh-CN" altLang="en-US" sz="2000" b="1" dirty="0"/>
          </a:p>
        </p:txBody>
      </p:sp>
      <p:sp>
        <p:nvSpPr>
          <p:cNvPr id="15" name="矩形 14"/>
          <p:cNvSpPr/>
          <p:nvPr/>
        </p:nvSpPr>
        <p:spPr>
          <a:xfrm>
            <a:off x="10158119" y="4885556"/>
            <a:ext cx="1484702" cy="461665"/>
          </a:xfrm>
          <a:prstGeom prst="rect">
            <a:avLst/>
          </a:prstGeom>
        </p:spPr>
        <p:txBody>
          <a:bodyPr wrap="none">
            <a:spAutoFit/>
          </a:bodyPr>
          <a:lstStyle/>
          <a:p>
            <a:r>
              <a:rPr lang="zh-CN" altLang="en-US" sz="2400" b="1" dirty="0">
                <a:solidFill>
                  <a:srgbClr val="0070C0"/>
                </a:solidFill>
              </a:rPr>
              <a:t>谢乾坤 著</a:t>
            </a:r>
          </a:p>
        </p:txBody>
      </p:sp>
    </p:spTree>
    <p:extLst>
      <p:ext uri="{BB962C8B-B14F-4D97-AF65-F5344CB8AC3E}">
        <p14:creationId xmlns:p14="http://schemas.microsoft.com/office/powerpoint/2010/main" val="26496917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65813" cy="4023360"/>
          </a:xfrm>
        </p:spPr>
        <p:txBody>
          <a:bodyPr/>
          <a:lstStyle/>
          <a:p>
            <a:r>
              <a:rPr lang="en-US" altLang="zh-CN" dirty="0" smtClean="0"/>
              <a:t>          </a:t>
            </a:r>
            <a:r>
              <a:rPr lang="zh-CN" altLang="zh-CN" dirty="0" smtClean="0"/>
              <a:t>在</a:t>
            </a:r>
            <a:r>
              <a:rPr lang="en-US" altLang="zh-CN" dirty="0"/>
              <a:t>Selenium</a:t>
            </a:r>
            <a:r>
              <a:rPr lang="zh-CN" altLang="zh-CN" dirty="0"/>
              <a:t>中可以使用</a:t>
            </a:r>
            <a:r>
              <a:rPr lang="en-US" altLang="zh-CN" dirty="0" err="1"/>
              <a:t>send_keys</a:t>
            </a:r>
            <a:r>
              <a:rPr lang="en-US" altLang="zh-CN" dirty="0"/>
              <a:t>()</a:t>
            </a:r>
            <a:r>
              <a:rPr lang="zh-CN" altLang="zh-CN" dirty="0"/>
              <a:t>方法往输入框中输入字符串。</a:t>
            </a:r>
          </a:p>
          <a:p>
            <a:r>
              <a:rPr lang="en-US" altLang="zh-CN" dirty="0" smtClean="0"/>
              <a:t>         </a:t>
            </a:r>
            <a:r>
              <a:rPr lang="zh-CN" altLang="zh-CN" dirty="0" smtClean="0"/>
              <a:t>在</a:t>
            </a:r>
            <a:r>
              <a:rPr lang="zh-CN" altLang="zh-CN" dirty="0"/>
              <a:t>输入了密码以后，验证码框就会弹出来。知乎使用的验证码为点击倒立的文字，这种验证码不容易自动化处理，因此在这个地方让爬虫先暂停，手动点击倒立文字。爬虫中的</a:t>
            </a:r>
            <a:r>
              <a:rPr lang="en-US" altLang="zh-CN" dirty="0"/>
              <a:t>input()</a:t>
            </a:r>
            <a:r>
              <a:rPr lang="zh-CN" altLang="zh-CN" dirty="0"/>
              <a:t>语句会阻塞程序，直到在控制台按下</a:t>
            </a:r>
            <a:r>
              <a:rPr lang="en-US" altLang="zh-CN" dirty="0"/>
              <a:t>Enter</a:t>
            </a:r>
            <a:r>
              <a:rPr lang="zh-CN" altLang="zh-CN" dirty="0"/>
              <a:t>键，爬虫才会继续运行，如图</a:t>
            </a:r>
            <a:r>
              <a:rPr lang="en-US" altLang="zh-CN" dirty="0"/>
              <a:t>8-5</a:t>
            </a:r>
            <a:r>
              <a:rPr lang="zh-CN" altLang="zh-CN" dirty="0"/>
              <a:t>所示。</a:t>
            </a:r>
          </a:p>
          <a:p>
            <a:endParaRPr lang="zh-CN" altLang="en-US" dirty="0"/>
          </a:p>
        </p:txBody>
      </p:sp>
      <p:pic>
        <p:nvPicPr>
          <p:cNvPr id="5" name="Picture 2" descr="C:\Program Files\Microsoft Office\MEDIA\CAGCAT10\j018600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458074" y="4375306"/>
            <a:ext cx="1775765" cy="1825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550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94372" y="1820823"/>
            <a:ext cx="6012821" cy="3922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082569" y="5876021"/>
            <a:ext cx="4762842"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8-5  </a:t>
            </a:r>
            <a:r>
              <a:rPr lang="zh-CN" altLang="zh-CN" b="1" kern="100" dirty="0">
                <a:latin typeface="Times New Roman" panose="02020603050405020304" pitchFamily="18" charset="0"/>
                <a:ea typeface="方正书宋简体"/>
                <a:cs typeface="Times New Roman" panose="02020603050405020304" pitchFamily="18" charset="0"/>
              </a:rPr>
              <a:t>让爬虫暂停等待，读者手动点击验证码</a:t>
            </a:r>
            <a:endParaRPr lang="zh-CN" altLang="en-US" b="1" dirty="0"/>
          </a:p>
        </p:txBody>
      </p:sp>
    </p:spTree>
    <p:extLst>
      <p:ext uri="{BB962C8B-B14F-4D97-AF65-F5344CB8AC3E}">
        <p14:creationId xmlns:p14="http://schemas.microsoft.com/office/powerpoint/2010/main" val="2746717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接下来</a:t>
            </a:r>
            <a:r>
              <a:rPr lang="zh-CN" altLang="zh-CN" dirty="0"/>
              <a:t>，爬虫模拟按下</a:t>
            </a:r>
            <a:r>
              <a:rPr lang="en-US" altLang="zh-CN" dirty="0"/>
              <a:t>Enter</a:t>
            </a:r>
            <a:r>
              <a:rPr lang="zh-CN" altLang="zh-CN" dirty="0"/>
              <a:t>键的动作，触发知乎的登录行为，实现登录。登录成功以后，界面如图</a:t>
            </a:r>
            <a:r>
              <a:rPr lang="en-US" altLang="zh-CN" dirty="0"/>
              <a:t>8-6</a:t>
            </a:r>
            <a:r>
              <a:rPr lang="zh-CN" altLang="zh-CN" dirty="0"/>
              <a:t>所示。</a:t>
            </a:r>
          </a:p>
          <a:p>
            <a:endParaRPr lang="zh-CN" altLang="en-US" dirty="0"/>
          </a:p>
        </p:txBody>
      </p:sp>
      <p:pic>
        <p:nvPicPr>
          <p:cNvPr id="7170" name="Picture 2" descr="8-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3875" y="2768336"/>
            <a:ext cx="4865498" cy="3185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60475" y="5954080"/>
            <a:ext cx="464646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8-6  </a:t>
            </a:r>
            <a:r>
              <a:rPr lang="zh-CN" altLang="zh-CN" b="1" kern="100" dirty="0">
                <a:latin typeface="Times New Roman" panose="02020603050405020304" pitchFamily="18" charset="0"/>
                <a:ea typeface="方正书宋简体"/>
                <a:cs typeface="宋体" panose="02010600030101010101" pitchFamily="2" charset="-122"/>
              </a:rPr>
              <a:t>在</a:t>
            </a:r>
            <a:r>
              <a:rPr lang="en-US" altLang="zh-CN" b="1" kern="100" dirty="0">
                <a:latin typeface="Times New Roman" panose="02020603050405020304" pitchFamily="18" charset="0"/>
                <a:ea typeface="方正书宋简体"/>
              </a:rPr>
              <a:t>Selenium</a:t>
            </a:r>
            <a:r>
              <a:rPr lang="zh-CN" altLang="zh-CN" b="1" kern="100" dirty="0">
                <a:latin typeface="Times New Roman" panose="02020603050405020304" pitchFamily="18" charset="0"/>
                <a:ea typeface="方正书宋简体"/>
                <a:cs typeface="宋体" panose="02010600030101010101" pitchFamily="2" charset="-122"/>
              </a:rPr>
              <a:t>打开的</a:t>
            </a:r>
            <a:r>
              <a:rPr lang="en-US" altLang="zh-CN" b="1" kern="100" dirty="0">
                <a:latin typeface="Times New Roman" panose="02020603050405020304" pitchFamily="18" charset="0"/>
                <a:ea typeface="方正书宋简体"/>
              </a:rPr>
              <a:t>Chrome</a:t>
            </a:r>
            <a:r>
              <a:rPr lang="zh-CN" altLang="zh-CN" b="1" kern="100" dirty="0">
                <a:latin typeface="Times New Roman" panose="02020603050405020304" pitchFamily="18" charset="0"/>
                <a:ea typeface="方正书宋简体"/>
                <a:cs typeface="宋体" panose="02010600030101010101" pitchFamily="2" charset="-122"/>
              </a:rPr>
              <a:t>中登录知乎</a:t>
            </a:r>
            <a:endParaRPr lang="zh-CN" altLang="en-US" b="1" dirty="0"/>
          </a:p>
        </p:txBody>
      </p:sp>
    </p:spTree>
    <p:extLst>
      <p:ext uri="{BB962C8B-B14F-4D97-AF65-F5344CB8AC3E}">
        <p14:creationId xmlns:p14="http://schemas.microsoft.com/office/powerpoint/2010/main" val="119461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74">
                <a:solidFill>
                  <a:srgbClr val="7030A0"/>
                </a:solidFill>
                <a:latin typeface="黑体" panose="02010609060101010101" pitchFamily="49" charset="-122"/>
                <a:ea typeface="黑体" panose="02010609060101010101" pitchFamily="49" charset="-122"/>
                <a:cs typeface="+mn-cs"/>
              </a:rPr>
              <a:t>8.1.2  </a:t>
            </a:r>
            <a:r>
              <a:rPr lang="zh-CN" altLang="en-US" sz="4000" dirty="0" bmk="_Toc500096874">
                <a:solidFill>
                  <a:srgbClr val="7030A0"/>
                </a:solidFill>
                <a:latin typeface="黑体" panose="02010609060101010101" pitchFamily="49" charset="-122"/>
                <a:ea typeface="黑体" panose="02010609060101010101" pitchFamily="49" charset="-122"/>
                <a:cs typeface="+mn-cs"/>
              </a:rPr>
              <a:t>使用</a:t>
            </a:r>
            <a:r>
              <a:rPr lang="en-US" altLang="zh-CN" sz="4000" dirty="0" bmk="_Toc500096874">
                <a:solidFill>
                  <a:srgbClr val="7030A0"/>
                </a:solidFill>
                <a:latin typeface="黑体" panose="02010609060101010101" pitchFamily="49" charset="-122"/>
                <a:ea typeface="黑体" panose="02010609060101010101" pitchFamily="49" charset="-122"/>
                <a:cs typeface="+mn-cs"/>
              </a:rPr>
              <a:t>Cookies</a:t>
            </a:r>
            <a:r>
              <a:rPr lang="zh-CN" altLang="en-US" sz="4000" dirty="0" bmk="_Toc500096874">
                <a:solidFill>
                  <a:srgbClr val="7030A0"/>
                </a:solidFill>
                <a:latin typeface="黑体" panose="02010609060101010101" pitchFamily="49" charset="-122"/>
                <a:ea typeface="黑体" panose="02010609060101010101" pitchFamily="49" charset="-122"/>
                <a:cs typeface="+mn-cs"/>
              </a:rPr>
              <a:t>登录</a:t>
            </a:r>
            <a:endParaRPr lang="zh-CN" altLang="en-US" sz="4000" dirty="0" bmk="_Toc50009687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691376" y="1872254"/>
            <a:ext cx="1116237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Cookie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是用户使用浏览器访问网站的时候网站存放在浏览器中的一小段数据。</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的复数形式</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用来表示各种各样的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。它们有些用来记录用户的状态信息；有些用来记录用户的操作行为；还有一些，具有现代网络最重要的功能：记录授权信息</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用户是否登录以及用户登录哪个账号。</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为了不让用户每次访问网站都进行登录操作，浏览器会在用户第一次登录成功以后放一段加密的信息在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中。下次用户访问，网站先检查</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Cookies</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有没有这个加密信息，如果有并且合法，那么就跳过登录操作，直接进入登录后的页面。</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309059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已经登录的</a:t>
            </a:r>
            <a:r>
              <a:rPr lang="en-US" altLang="zh-CN" dirty="0"/>
              <a:t>Cookies</a:t>
            </a:r>
            <a:r>
              <a:rPr lang="zh-CN" altLang="zh-CN" dirty="0"/>
              <a:t>，可以让爬虫绕过登录过程，直接进入登录以后的页面。</a:t>
            </a:r>
          </a:p>
          <a:p>
            <a:r>
              <a:rPr lang="en-US" altLang="zh-CN" dirty="0" smtClean="0"/>
              <a:t>         </a:t>
            </a:r>
            <a:r>
              <a:rPr lang="zh-CN" altLang="zh-CN" dirty="0" smtClean="0"/>
              <a:t>在</a:t>
            </a:r>
            <a:r>
              <a:rPr lang="zh-CN" altLang="zh-CN" dirty="0"/>
              <a:t>已经登录知乎的情况下，打开</a:t>
            </a:r>
            <a:r>
              <a:rPr lang="en-US" altLang="zh-CN" dirty="0"/>
              <a:t>Chrome</a:t>
            </a:r>
            <a:r>
              <a:rPr lang="zh-CN" altLang="zh-CN" dirty="0"/>
              <a:t>的开发者工具，定位到“</a:t>
            </a:r>
            <a:r>
              <a:rPr lang="en-US" altLang="zh-CN" dirty="0"/>
              <a:t>Network</a:t>
            </a:r>
            <a:r>
              <a:rPr lang="zh-CN" altLang="zh-CN" dirty="0"/>
              <a:t>”选项卡，然后刷新网页，在加载的内容中随便选择一项，然后看右侧的数据，从</a:t>
            </a:r>
            <a:r>
              <a:rPr lang="en-US" altLang="zh-CN" dirty="0"/>
              <a:t>Request Headers</a:t>
            </a:r>
            <a:r>
              <a:rPr lang="zh-CN" altLang="zh-CN" dirty="0"/>
              <a:t>中可以找到</a:t>
            </a:r>
            <a:r>
              <a:rPr lang="en-US" altLang="zh-CN" dirty="0"/>
              <a:t>Cookie</a:t>
            </a:r>
            <a:r>
              <a:rPr lang="zh-CN" altLang="zh-CN" dirty="0"/>
              <a:t>，如图</a:t>
            </a:r>
            <a:r>
              <a:rPr lang="en-US" altLang="zh-CN" dirty="0"/>
              <a:t>8-7</a:t>
            </a:r>
            <a:r>
              <a:rPr lang="zh-CN" altLang="zh-CN" dirty="0"/>
              <a:t>所示。</a:t>
            </a:r>
          </a:p>
          <a:p>
            <a:endParaRPr lang="zh-CN" altLang="en-US" dirty="0"/>
          </a:p>
        </p:txBody>
      </p:sp>
      <p:pic>
        <p:nvPicPr>
          <p:cNvPr id="4" name="Picture 2" descr="C:\Program Files\Microsoft Office\MEDIA\CAGCAT10\j029718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0236" y="4332544"/>
            <a:ext cx="2376264" cy="189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4854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图片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9434" y="1902058"/>
            <a:ext cx="6173044" cy="3918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970981" y="5920626"/>
            <a:ext cx="4428456" cy="369332"/>
          </a:xfrm>
          <a:prstGeom prst="rect">
            <a:avLst/>
          </a:prstGeom>
        </p:spPr>
        <p:txBody>
          <a:bodyPr wrap="none">
            <a:spAutoFit/>
          </a:bodyPr>
          <a:lstStyle/>
          <a:p>
            <a:pPr algn="ctr"/>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8-7  </a:t>
            </a:r>
            <a:r>
              <a:rPr lang="zh-CN" altLang="zh-CN" b="1" kern="100" dirty="0">
                <a:latin typeface="Times New Roman" panose="02020603050405020304" pitchFamily="18" charset="0"/>
                <a:ea typeface="方正书宋简体"/>
                <a:cs typeface="宋体" panose="02010600030101010101" pitchFamily="2" charset="-122"/>
              </a:rPr>
              <a:t>在</a:t>
            </a:r>
            <a:r>
              <a:rPr lang="en-US" altLang="zh-CN" b="1" kern="100" dirty="0">
                <a:latin typeface="Times New Roman" panose="02020603050405020304" pitchFamily="18" charset="0"/>
                <a:ea typeface="方正书宋简体"/>
              </a:rPr>
              <a:t>Chrome</a:t>
            </a:r>
            <a:r>
              <a:rPr lang="zh-CN" altLang="zh-CN" b="1" kern="100" dirty="0">
                <a:latin typeface="Times New Roman" panose="02020603050405020304" pitchFamily="18" charset="0"/>
                <a:ea typeface="方正书宋简体"/>
                <a:cs typeface="宋体" panose="02010600030101010101" pitchFamily="2" charset="-122"/>
              </a:rPr>
              <a:t>开发者工具中查看</a:t>
            </a:r>
            <a:r>
              <a:rPr lang="en-US" altLang="zh-CN" b="1" kern="100" dirty="0">
                <a:latin typeface="Times New Roman" panose="02020603050405020304" pitchFamily="18" charset="0"/>
                <a:ea typeface="方正书宋简体"/>
              </a:rPr>
              <a:t>Cookie</a:t>
            </a:r>
            <a:endParaRPr lang="zh-CN" altLang="en-US" b="1" dirty="0"/>
          </a:p>
        </p:txBody>
      </p:sp>
    </p:spTree>
    <p:extLst>
      <p:ext uri="{BB962C8B-B14F-4D97-AF65-F5344CB8AC3E}">
        <p14:creationId xmlns:p14="http://schemas.microsoft.com/office/powerpoint/2010/main" val="336486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0223" y="1845734"/>
            <a:ext cx="10961649" cy="4023360"/>
          </a:xfrm>
        </p:spPr>
        <p:txBody>
          <a:bodyPr/>
          <a:lstStyle/>
          <a:p>
            <a:r>
              <a:rPr lang="en-US" altLang="zh-CN" dirty="0" smtClean="0"/>
              <a:t>         </a:t>
            </a:r>
            <a:r>
              <a:rPr lang="zh-CN" altLang="zh-CN" dirty="0" smtClean="0"/>
              <a:t>请</a:t>
            </a:r>
            <a:r>
              <a:rPr lang="zh-CN" altLang="zh-CN" dirty="0"/>
              <a:t>注意这里一定是“</a:t>
            </a:r>
            <a:r>
              <a:rPr lang="en-US" altLang="zh-CN" dirty="0"/>
              <a:t>Request Headers</a:t>
            </a:r>
            <a:r>
              <a:rPr lang="zh-CN" altLang="zh-CN" dirty="0"/>
              <a:t>”，不要选成了“</a:t>
            </a:r>
            <a:r>
              <a:rPr lang="en-US" altLang="zh-CN" dirty="0"/>
              <a:t>Response Headers</a:t>
            </a:r>
            <a:r>
              <a:rPr lang="zh-CN" altLang="zh-CN" dirty="0"/>
              <a:t>”。</a:t>
            </a:r>
          </a:p>
          <a:p>
            <a:r>
              <a:rPr lang="en-US" altLang="zh-CN" dirty="0" smtClean="0"/>
              <a:t>         </a:t>
            </a:r>
            <a:r>
              <a:rPr lang="zh-CN" altLang="zh-CN" dirty="0" smtClean="0"/>
              <a:t>只要</a:t>
            </a:r>
            <a:r>
              <a:rPr lang="zh-CN" altLang="zh-CN" dirty="0"/>
              <a:t>把这个</a:t>
            </a:r>
            <a:r>
              <a:rPr lang="en-US" altLang="zh-CN" dirty="0"/>
              <a:t>Request Headers</a:t>
            </a:r>
            <a:r>
              <a:rPr lang="zh-CN" altLang="zh-CN" dirty="0"/>
              <a:t>的内容通过</a:t>
            </a:r>
            <a:r>
              <a:rPr lang="en-US" altLang="zh-CN" dirty="0"/>
              <a:t>requests</a:t>
            </a:r>
            <a:r>
              <a:rPr lang="zh-CN" altLang="zh-CN" dirty="0"/>
              <a:t>提交，就能直接进入登录以后的知乎页面了，如图</a:t>
            </a:r>
            <a:r>
              <a:rPr lang="en-US" altLang="zh-CN" dirty="0"/>
              <a:t>8-8</a:t>
            </a:r>
            <a:r>
              <a:rPr lang="zh-CN" altLang="zh-CN" dirty="0"/>
              <a:t>所示</a:t>
            </a:r>
            <a:r>
              <a:rPr lang="zh-CN" altLang="zh-CN" dirty="0" smtClean="0"/>
              <a:t>。</a:t>
            </a:r>
            <a:endParaRPr lang="en-US" altLang="zh-CN" dirty="0" smtClean="0"/>
          </a:p>
          <a:p>
            <a:r>
              <a:rPr lang="en-US" altLang="zh-CN" dirty="0"/>
              <a:t> </a:t>
            </a:r>
            <a:r>
              <a:rPr lang="en-US" altLang="zh-CN" dirty="0" smtClean="0"/>
              <a:t>        </a:t>
            </a:r>
            <a:r>
              <a:rPr lang="zh-CN" altLang="zh-CN" dirty="0" smtClean="0"/>
              <a:t>由于</a:t>
            </a:r>
            <a:r>
              <a:rPr lang="zh-CN" altLang="zh-CN" dirty="0"/>
              <a:t>登录以后的知乎页面的</a:t>
            </a:r>
            <a:r>
              <a:rPr lang="en-US" altLang="zh-CN" dirty="0"/>
              <a:t>HTML</a:t>
            </a:r>
            <a:r>
              <a:rPr lang="zh-CN" altLang="zh-CN" dirty="0"/>
              <a:t>代码全部缩在了一行，所以在</a:t>
            </a:r>
            <a:r>
              <a:rPr lang="en-US" altLang="zh-CN" dirty="0" err="1"/>
              <a:t>PyCharm</a:t>
            </a:r>
            <a:r>
              <a:rPr lang="zh-CN" altLang="zh-CN" dirty="0"/>
              <a:t>里面看起来不太方便。不过从输出的部分文字可以证明，确实已经是登录以后的页面。</a:t>
            </a:r>
          </a:p>
          <a:p>
            <a:endParaRPr lang="zh-CN" altLang="en-US" dirty="0"/>
          </a:p>
        </p:txBody>
      </p:sp>
    </p:spTree>
    <p:extLst>
      <p:ext uri="{BB962C8B-B14F-4D97-AF65-F5344CB8AC3E}">
        <p14:creationId xmlns:p14="http://schemas.microsoft.com/office/powerpoint/2010/main" val="23439571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图片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774" y="1910034"/>
            <a:ext cx="5774637" cy="376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269093" y="5675971"/>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8-8  </a:t>
            </a:r>
            <a:r>
              <a:rPr lang="zh-CN" altLang="zh-CN" b="1" kern="100" dirty="0">
                <a:latin typeface="Times New Roman" panose="02020603050405020304" pitchFamily="18" charset="0"/>
                <a:ea typeface="方正书宋简体"/>
                <a:cs typeface="Times New Roman" panose="02020603050405020304" pitchFamily="18" charset="0"/>
              </a:rPr>
              <a:t>复制登录后的</a:t>
            </a:r>
            <a:r>
              <a:rPr lang="en-US" altLang="zh-CN" b="1" kern="100" dirty="0">
                <a:latin typeface="Times New Roman" panose="02020603050405020304" pitchFamily="18" charset="0"/>
                <a:ea typeface="方正书宋简体"/>
              </a:rPr>
              <a:t>Headers</a:t>
            </a:r>
            <a:r>
              <a:rPr lang="zh-CN" altLang="zh-CN" b="1" kern="100" dirty="0">
                <a:latin typeface="Times New Roman" panose="02020603050405020304" pitchFamily="18" charset="0"/>
                <a:ea typeface="方正书宋简体"/>
                <a:cs typeface="Times New Roman" panose="02020603050405020304" pitchFamily="18" charset="0"/>
              </a:rPr>
              <a:t>，可以让</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直接以登录后的身份获取知乎首页源代码</a:t>
            </a:r>
            <a:endParaRPr lang="zh-CN" altLang="en-US" b="1" dirty="0"/>
          </a:p>
        </p:txBody>
      </p:sp>
    </p:spTree>
    <p:extLst>
      <p:ext uri="{BB962C8B-B14F-4D97-AF65-F5344CB8AC3E}">
        <p14:creationId xmlns:p14="http://schemas.microsoft.com/office/powerpoint/2010/main" val="327232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537" y="1845734"/>
            <a:ext cx="11574965" cy="4023360"/>
          </a:xfrm>
        </p:spPr>
        <p:txBody>
          <a:bodyPr/>
          <a:lstStyle/>
          <a:p>
            <a:r>
              <a:rPr lang="en-US" altLang="zh-CN" dirty="0" smtClean="0"/>
              <a:t>         </a:t>
            </a:r>
            <a:r>
              <a:rPr lang="zh-CN" altLang="zh-CN" dirty="0" smtClean="0"/>
              <a:t>可以</a:t>
            </a:r>
            <a:r>
              <a:rPr lang="zh-CN" altLang="zh-CN" dirty="0"/>
              <a:t>看到，使用</a:t>
            </a:r>
            <a:r>
              <a:rPr lang="en-US" altLang="zh-CN" dirty="0"/>
              <a:t>Cookie</a:t>
            </a:r>
            <a:r>
              <a:rPr lang="zh-CN" altLang="zh-CN" dirty="0"/>
              <a:t>来登录网页，不仅可以绕过登录步骤，还可以绕过网站的验证码。</a:t>
            </a:r>
          </a:p>
          <a:p>
            <a:r>
              <a:rPr lang="en-US" altLang="zh-CN" dirty="0" smtClean="0"/>
              <a:t>         </a:t>
            </a:r>
            <a:r>
              <a:rPr lang="zh-CN" altLang="zh-CN" dirty="0" smtClean="0"/>
              <a:t>在</a:t>
            </a:r>
            <a:r>
              <a:rPr lang="zh-CN" altLang="zh-CN" dirty="0"/>
              <a:t>图</a:t>
            </a:r>
            <a:r>
              <a:rPr lang="en-US" altLang="zh-CN" dirty="0"/>
              <a:t>8-8</a:t>
            </a:r>
            <a:r>
              <a:rPr lang="zh-CN" altLang="zh-CN" dirty="0"/>
              <a:t>所示的代码中，使用了</a:t>
            </a:r>
            <a:r>
              <a:rPr lang="en-US" altLang="zh-CN" dirty="0"/>
              <a:t>requests</a:t>
            </a:r>
            <a:r>
              <a:rPr lang="zh-CN" altLang="zh-CN" dirty="0"/>
              <a:t>的</a:t>
            </a:r>
            <a:r>
              <a:rPr lang="en-US" altLang="zh-CN" dirty="0"/>
              <a:t>Session</a:t>
            </a:r>
            <a:r>
              <a:rPr lang="zh-CN" altLang="zh-CN" dirty="0"/>
              <a:t>模块</a:t>
            </a:r>
            <a:r>
              <a:rPr lang="zh-CN" altLang="zh-CN" dirty="0" smtClean="0"/>
              <a:t>。</a:t>
            </a:r>
            <a:endParaRPr lang="en-US" altLang="zh-CN" dirty="0" smtClean="0"/>
          </a:p>
          <a:p>
            <a:r>
              <a:rPr lang="en-US" altLang="zh-CN" dirty="0"/>
              <a:t> </a:t>
            </a:r>
            <a:r>
              <a:rPr lang="en-US" altLang="zh-CN" dirty="0" smtClean="0"/>
              <a:t>        </a:t>
            </a:r>
            <a:r>
              <a:rPr lang="zh-CN" altLang="zh-CN" dirty="0" smtClean="0"/>
              <a:t>所谓</a:t>
            </a:r>
            <a:r>
              <a:rPr lang="en-US" altLang="zh-CN" dirty="0"/>
              <a:t>Session</a:t>
            </a:r>
            <a:r>
              <a:rPr lang="zh-CN" altLang="zh-CN" dirty="0"/>
              <a:t>，是指一段会话。网站会把每一个会话的</a:t>
            </a:r>
            <a:r>
              <a:rPr lang="en-US" altLang="zh-CN" dirty="0"/>
              <a:t>ID</a:t>
            </a:r>
            <a:r>
              <a:rPr lang="zh-CN" altLang="zh-CN" dirty="0"/>
              <a:t>（</a:t>
            </a:r>
            <a:r>
              <a:rPr lang="en-US" altLang="zh-CN" dirty="0"/>
              <a:t>Session ID</a:t>
            </a:r>
            <a:r>
              <a:rPr lang="zh-CN" altLang="zh-CN" dirty="0"/>
              <a:t>）保存在浏览器的</a:t>
            </a:r>
            <a:r>
              <a:rPr lang="en-US" altLang="zh-CN" dirty="0"/>
              <a:t>Cookies</a:t>
            </a:r>
            <a:r>
              <a:rPr lang="zh-CN" altLang="zh-CN" dirty="0"/>
              <a:t>中用来标识用户的身份。</a:t>
            </a:r>
            <a:r>
              <a:rPr lang="en-US" altLang="zh-CN" dirty="0"/>
              <a:t>requests</a:t>
            </a:r>
            <a:r>
              <a:rPr lang="zh-CN" altLang="zh-CN" dirty="0"/>
              <a:t>的</a:t>
            </a:r>
            <a:r>
              <a:rPr lang="en-US" altLang="zh-CN" dirty="0"/>
              <a:t>Session</a:t>
            </a:r>
            <a:r>
              <a:rPr lang="zh-CN" altLang="zh-CN" dirty="0"/>
              <a:t>模块可以自动保存网站返回的一些信息。其实在前面章节中使用的</a:t>
            </a:r>
            <a:r>
              <a:rPr lang="en-US" altLang="zh-CN" dirty="0" err="1"/>
              <a:t>requests.get</a:t>
            </a:r>
            <a:r>
              <a:rPr lang="en-US" altLang="zh-CN" dirty="0"/>
              <a:t>()</a:t>
            </a:r>
            <a:r>
              <a:rPr lang="zh-CN" altLang="zh-CN" dirty="0"/>
              <a:t>，在底层还是会先创建一个</a:t>
            </a:r>
            <a:r>
              <a:rPr lang="en-US" altLang="zh-CN" dirty="0"/>
              <a:t>Session</a:t>
            </a:r>
            <a:r>
              <a:rPr lang="zh-CN" altLang="zh-CN" dirty="0"/>
              <a:t>，然后用</a:t>
            </a:r>
            <a:r>
              <a:rPr lang="en-US" altLang="zh-CN" dirty="0"/>
              <a:t>Session</a:t>
            </a:r>
            <a:r>
              <a:rPr lang="zh-CN" altLang="zh-CN" dirty="0"/>
              <a:t>去访问。</a:t>
            </a:r>
            <a:endParaRPr lang="zh-CN" altLang="en-US" dirty="0"/>
          </a:p>
        </p:txBody>
      </p:sp>
    </p:spTree>
    <p:extLst>
      <p:ext uri="{BB962C8B-B14F-4D97-AF65-F5344CB8AC3E}">
        <p14:creationId xmlns:p14="http://schemas.microsoft.com/office/powerpoint/2010/main" val="173884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67629" y="2169119"/>
            <a:ext cx="11623288" cy="4023360"/>
          </a:xfrm>
        </p:spPr>
        <p:txBody>
          <a:bodyPr/>
          <a:lstStyle/>
          <a:p>
            <a:r>
              <a:rPr lang="en-US" altLang="zh-CN" dirty="0" smtClean="0"/>
              <a:t>        </a:t>
            </a:r>
            <a:r>
              <a:rPr lang="zh-CN" altLang="zh-CN" dirty="0" smtClean="0"/>
              <a:t>对于</a:t>
            </a:r>
            <a:r>
              <a:rPr lang="en-US" altLang="zh-CN" dirty="0"/>
              <a:t>HTTPS</a:t>
            </a:r>
            <a:r>
              <a:rPr lang="zh-CN" altLang="zh-CN" dirty="0"/>
              <a:t>的网站，在</a:t>
            </a:r>
            <a:r>
              <a:rPr lang="en-US" altLang="zh-CN" dirty="0"/>
              <a:t>requests</a:t>
            </a:r>
            <a:r>
              <a:rPr lang="zh-CN" altLang="zh-CN" dirty="0"/>
              <a:t>发送请求的时候需要带上</a:t>
            </a:r>
            <a:r>
              <a:rPr lang="en-US" altLang="zh-CN" dirty="0"/>
              <a:t>verify=False</a:t>
            </a:r>
            <a:r>
              <a:rPr lang="zh-CN" altLang="zh-CN" dirty="0"/>
              <a:t>这个参数，否则爬虫会报错</a:t>
            </a:r>
            <a:r>
              <a:rPr lang="zh-CN" altLang="zh-CN" dirty="0" smtClean="0"/>
              <a:t>。</a:t>
            </a:r>
            <a:endParaRPr lang="en-US" altLang="zh-CN" dirty="0" smtClean="0"/>
          </a:p>
          <a:p>
            <a:r>
              <a:rPr lang="en-US" altLang="zh-CN" dirty="0"/>
              <a:t> </a:t>
            </a:r>
            <a:r>
              <a:rPr lang="en-US" altLang="zh-CN" dirty="0" smtClean="0"/>
              <a:t>        </a:t>
            </a:r>
            <a:r>
              <a:rPr lang="zh-CN" altLang="zh-CN" dirty="0" smtClean="0"/>
              <a:t>带</a:t>
            </a:r>
            <a:r>
              <a:rPr lang="zh-CN" altLang="zh-CN" dirty="0"/>
              <a:t>上这个参数以后，爬虫依然会报一个警告，这是因为没有</a:t>
            </a:r>
            <a:r>
              <a:rPr lang="en-US" altLang="zh-CN" dirty="0"/>
              <a:t>HTTPS</a:t>
            </a:r>
            <a:r>
              <a:rPr lang="zh-CN" altLang="zh-CN" dirty="0"/>
              <a:t>的证书</a:t>
            </a:r>
            <a:r>
              <a:rPr lang="zh-CN" altLang="zh-CN" dirty="0" smtClean="0"/>
              <a:t>。</a:t>
            </a:r>
            <a:endParaRPr lang="en-US" altLang="zh-CN" dirty="0" smtClean="0"/>
          </a:p>
          <a:p>
            <a:r>
              <a:rPr lang="en-US" altLang="zh-CN" dirty="0"/>
              <a:t> </a:t>
            </a:r>
            <a:r>
              <a:rPr lang="en-US" altLang="zh-CN" dirty="0" smtClean="0"/>
              <a:t>        </a:t>
            </a:r>
            <a:r>
              <a:rPr lang="zh-CN" altLang="zh-CN" dirty="0" smtClean="0"/>
              <a:t>不过</a:t>
            </a:r>
            <a:r>
              <a:rPr lang="zh-CN" altLang="zh-CN" dirty="0"/>
              <a:t>这个警告不会影响爬虫的运行结果。对于有强迫症的读者，可以参考相关内容为</a:t>
            </a:r>
            <a:r>
              <a:rPr lang="en-US" altLang="zh-CN" dirty="0"/>
              <a:t>requests</a:t>
            </a:r>
            <a:r>
              <a:rPr lang="zh-CN" altLang="zh-CN" dirty="0"/>
              <a:t>设置证书，从而解除这个警告。</a:t>
            </a:r>
          </a:p>
          <a:p>
            <a:endParaRPr lang="zh-CN" altLang="en-US" dirty="0"/>
          </a:p>
        </p:txBody>
      </p:sp>
    </p:spTree>
    <p:extLst>
      <p:ext uri="{BB962C8B-B14F-4D97-AF65-F5344CB8AC3E}">
        <p14:creationId xmlns:p14="http://schemas.microsoft.com/office/powerpoint/2010/main" val="2401942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a:t>
            </a:r>
            <a:r>
              <a:rPr lang="en-US" altLang="zh-CN" dirty="0" smtClean="0"/>
              <a:t>8</a:t>
            </a:r>
            <a:r>
              <a:rPr lang="zh-CN" altLang="en-US" dirty="0" smtClean="0"/>
              <a:t>章 </a:t>
            </a:r>
            <a:r>
              <a:rPr lang="zh-CN" altLang="zh-CN" dirty="0" smtClean="0"/>
              <a:t>模拟</a:t>
            </a:r>
            <a:r>
              <a:rPr lang="zh-CN" altLang="zh-CN" dirty="0"/>
              <a:t>登录与验证码</a:t>
            </a:r>
          </a:p>
        </p:txBody>
      </p:sp>
      <p:sp>
        <p:nvSpPr>
          <p:cNvPr id="3" name="内容占位符 2"/>
          <p:cNvSpPr>
            <a:spLocks noGrp="1"/>
          </p:cNvSpPr>
          <p:nvPr>
            <p:ph idx="1"/>
          </p:nvPr>
        </p:nvSpPr>
        <p:spPr>
          <a:xfrm>
            <a:off x="925551" y="1845734"/>
            <a:ext cx="10660566" cy="4023360"/>
          </a:xfrm>
        </p:spPr>
        <p:txBody>
          <a:bodyPr>
            <a:normAutofit/>
          </a:bodyPr>
          <a:lstStyle/>
          <a:p>
            <a:r>
              <a:rPr lang="en-US" altLang="zh-CN" dirty="0" smtClean="0"/>
              <a:t>         </a:t>
            </a:r>
            <a:r>
              <a:rPr lang="zh-CN" altLang="zh-CN" dirty="0" smtClean="0"/>
              <a:t>到</a:t>
            </a:r>
            <a:r>
              <a:rPr lang="zh-CN" altLang="zh-CN" dirty="0"/>
              <a:t>目前为止，本书所涉及的网页都是不需要登录的。但是在互联网上存在大量需要登录才能访问的网站，要爬取这些网站，就需要学习爬虫的模拟登录。</a:t>
            </a:r>
          </a:p>
          <a:p>
            <a:r>
              <a:rPr lang="en-US" altLang="zh-CN" dirty="0" smtClean="0"/>
              <a:t>         </a:t>
            </a:r>
            <a:r>
              <a:rPr lang="zh-CN" altLang="zh-CN" dirty="0" smtClean="0"/>
              <a:t>对于</a:t>
            </a:r>
            <a:r>
              <a:rPr lang="zh-CN" altLang="zh-CN" dirty="0"/>
              <a:t>一个需要登录才能访问的网站，它的页面在登录前和登录后可能是不一样的。如果直接使用</a:t>
            </a:r>
            <a:r>
              <a:rPr lang="en-US" altLang="zh-CN" dirty="0"/>
              <a:t>requests</a:t>
            </a:r>
            <a:r>
              <a:rPr lang="zh-CN" altLang="zh-CN" dirty="0"/>
              <a:t>去获取源代码，只能得到登录以前的页面源代码</a:t>
            </a:r>
            <a:r>
              <a:rPr lang="zh-CN" altLang="zh-CN" dirty="0" smtClean="0"/>
              <a:t>。</a:t>
            </a:r>
            <a:endParaRPr lang="zh-CN" altLang="zh-CN" dirty="0"/>
          </a:p>
        </p:txBody>
      </p:sp>
      <p:pic>
        <p:nvPicPr>
          <p:cNvPr id="4" name="Picture 2" descr="C:\Program Files\Microsoft Office\MEDIA\CAGCAT10\j029298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74687" y="4219189"/>
            <a:ext cx="1843430" cy="181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387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75">
                <a:solidFill>
                  <a:srgbClr val="7030A0"/>
                </a:solidFill>
                <a:latin typeface="黑体" panose="02010609060101010101" pitchFamily="49" charset="-122"/>
                <a:ea typeface="黑体" panose="02010609060101010101" pitchFamily="49" charset="-122"/>
                <a:cs typeface="+mn-cs"/>
              </a:rPr>
              <a:t>8.1.3  </a:t>
            </a:r>
            <a:r>
              <a:rPr lang="zh-CN" altLang="en-US" sz="4000" dirty="0" bmk="_Toc500096875">
                <a:solidFill>
                  <a:srgbClr val="7030A0"/>
                </a:solidFill>
                <a:latin typeface="黑体" panose="02010609060101010101" pitchFamily="49" charset="-122"/>
                <a:ea typeface="黑体" panose="02010609060101010101" pitchFamily="49" charset="-122"/>
                <a:cs typeface="+mn-cs"/>
              </a:rPr>
              <a:t>模拟表单登录</a:t>
            </a:r>
            <a:endParaRPr lang="zh-CN" altLang="en-US" sz="4000" dirty="0" bmk="_Toc500096874">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553100" y="1767443"/>
            <a:ext cx="10899202"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在第</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7</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章通过</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提交请求解决了</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AJAX</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版登录页面的爬取。但是在现实中，有更多的网站是使用表单提交的方式来进行登录的。这一小节将要讲解如何解决表单登录的问题。</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首先打开练习页会自动打开登录页面，如图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8</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9</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5" name="图片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2567" y="3768943"/>
            <a:ext cx="6206467" cy="2089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5006274" y="5920627"/>
            <a:ext cx="1992853"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8-9  </a:t>
            </a:r>
            <a:r>
              <a:rPr lang="zh-CN" altLang="zh-CN" b="1" kern="100" dirty="0">
                <a:latin typeface="Times New Roman" panose="02020603050405020304" pitchFamily="18" charset="0"/>
                <a:ea typeface="方正书宋简体"/>
                <a:cs typeface="Times New Roman" panose="02020603050405020304" pitchFamily="18" charset="0"/>
              </a:rPr>
              <a:t>登录练习页</a:t>
            </a:r>
            <a:endParaRPr lang="zh-CN" altLang="en-US" b="1" dirty="0"/>
          </a:p>
        </p:txBody>
      </p:sp>
    </p:spTree>
    <p:extLst>
      <p:ext uri="{BB962C8B-B14F-4D97-AF65-F5344CB8AC3E}">
        <p14:creationId xmlns:p14="http://schemas.microsoft.com/office/powerpoint/2010/main" val="15558460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这个</a:t>
            </a:r>
            <a:r>
              <a:rPr lang="zh-CN" altLang="zh-CN" dirty="0"/>
              <a:t>登录页面和第</a:t>
            </a:r>
            <a:r>
              <a:rPr lang="en-US" altLang="zh-CN" dirty="0"/>
              <a:t>7</a:t>
            </a:r>
            <a:r>
              <a:rPr lang="zh-CN" altLang="zh-CN" dirty="0"/>
              <a:t>章中的</a:t>
            </a:r>
            <a:r>
              <a:rPr lang="en-US" altLang="zh-CN" dirty="0"/>
              <a:t>AJAX</a:t>
            </a:r>
            <a:r>
              <a:rPr lang="zh-CN" altLang="zh-CN" dirty="0"/>
              <a:t>登录的页面非常相似。但是这里多了一个“自动登录”复选框。输入用户名</a:t>
            </a:r>
            <a:r>
              <a:rPr lang="en-US" altLang="zh-CN" dirty="0" err="1"/>
              <a:t>kingname</a:t>
            </a:r>
            <a:r>
              <a:rPr lang="zh-CN" altLang="zh-CN" dirty="0"/>
              <a:t>，密码</a:t>
            </a:r>
            <a:r>
              <a:rPr lang="en-US" altLang="zh-CN" dirty="0"/>
              <a:t>genius</a:t>
            </a:r>
            <a:r>
              <a:rPr lang="zh-CN" altLang="zh-CN" dirty="0"/>
              <a:t>，勾选“自动登录”复选框并单击“登录”按钮，可以看到登录成功后的页面，如图</a:t>
            </a:r>
            <a:r>
              <a:rPr lang="en-US" altLang="zh-CN" dirty="0"/>
              <a:t>8-10</a:t>
            </a:r>
            <a:r>
              <a:rPr lang="zh-CN" altLang="zh-CN" dirty="0"/>
              <a:t>所示。</a:t>
            </a:r>
          </a:p>
          <a:p>
            <a:endParaRPr lang="zh-CN" altLang="en-US" dirty="0"/>
          </a:p>
        </p:txBody>
      </p:sp>
      <p:pic>
        <p:nvPicPr>
          <p:cNvPr id="13314" name="图片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80551" y="3677184"/>
            <a:ext cx="6508601" cy="2191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94695" y="5977468"/>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8-10  </a:t>
            </a:r>
            <a:r>
              <a:rPr lang="zh-CN" altLang="zh-CN" b="1" kern="100" dirty="0">
                <a:latin typeface="Times New Roman" panose="02020603050405020304" pitchFamily="18" charset="0"/>
                <a:ea typeface="方正书宋简体"/>
                <a:cs typeface="Times New Roman" panose="02020603050405020304" pitchFamily="18" charset="0"/>
              </a:rPr>
              <a:t>登录练习页成功后的页面</a:t>
            </a:r>
            <a:endParaRPr lang="zh-CN" altLang="en-US" b="1" dirty="0"/>
          </a:p>
        </p:txBody>
      </p:sp>
    </p:spTree>
    <p:extLst>
      <p:ext uri="{BB962C8B-B14F-4D97-AF65-F5344CB8AC3E}">
        <p14:creationId xmlns:p14="http://schemas.microsoft.com/office/powerpoint/2010/main" val="117688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根据</a:t>
            </a:r>
            <a:r>
              <a:rPr lang="zh-CN" altLang="zh-CN" dirty="0"/>
              <a:t>前面的经验，遇到这种问题应首先打开</a:t>
            </a:r>
            <a:r>
              <a:rPr lang="en-US" altLang="zh-CN" dirty="0"/>
              <a:t>Chrome</a:t>
            </a:r>
            <a:r>
              <a:rPr lang="zh-CN" altLang="zh-CN" dirty="0"/>
              <a:t>的开发者工具并监控登录过程。然而，仔细观察会发现登录请求的那个网址只会在“</a:t>
            </a:r>
            <a:r>
              <a:rPr lang="en-US" altLang="zh-CN" dirty="0"/>
              <a:t>Network</a:t>
            </a:r>
            <a:r>
              <a:rPr lang="zh-CN" altLang="zh-CN" dirty="0"/>
              <a:t>”选项卡中存在</a:t>
            </a:r>
            <a:r>
              <a:rPr lang="en-US" altLang="zh-CN" dirty="0"/>
              <a:t>1s</a:t>
            </a:r>
            <a:r>
              <a:rPr lang="zh-CN" altLang="zh-CN" dirty="0"/>
              <a:t>，然后就消失了</a:t>
            </a:r>
            <a:r>
              <a:rPr lang="zh-CN" altLang="zh-CN" dirty="0" smtClean="0"/>
              <a:t>。</a:t>
            </a:r>
            <a:r>
              <a:rPr lang="en-US" altLang="zh-CN" dirty="0" smtClean="0"/>
              <a:t> </a:t>
            </a:r>
          </a:p>
          <a:p>
            <a:r>
              <a:rPr lang="en-US" altLang="zh-CN" dirty="0"/>
              <a:t> </a:t>
            </a:r>
            <a:r>
              <a:rPr lang="en-US" altLang="zh-CN" dirty="0" smtClean="0"/>
              <a:t>      </a:t>
            </a:r>
            <a:r>
              <a:rPr lang="zh-CN" altLang="zh-CN" dirty="0" smtClean="0"/>
              <a:t>“</a:t>
            </a:r>
            <a:r>
              <a:rPr lang="en-US" altLang="zh-CN" dirty="0"/>
              <a:t>Network</a:t>
            </a:r>
            <a:r>
              <a:rPr lang="zh-CN" altLang="zh-CN" dirty="0"/>
              <a:t>”选项卡下面只剩下登录成功后的页面所发起的各种网络请求，如图</a:t>
            </a:r>
            <a:r>
              <a:rPr lang="en-US" altLang="zh-CN" dirty="0"/>
              <a:t>8-11</a:t>
            </a:r>
            <a:r>
              <a:rPr lang="zh-CN" altLang="zh-CN" dirty="0"/>
              <a:t>所示。</a:t>
            </a:r>
          </a:p>
          <a:p>
            <a:endParaRPr lang="zh-CN" altLang="en-US" dirty="0"/>
          </a:p>
        </p:txBody>
      </p:sp>
      <p:pic>
        <p:nvPicPr>
          <p:cNvPr id="4" name="Picture 3" descr="C:\Program Files\Microsoft Office\MEDIA\CAGCAT10\j02921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7059" y="3957775"/>
            <a:ext cx="1944216" cy="23069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7513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图片 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5449" y="1999244"/>
            <a:ext cx="5703407" cy="357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330605" y="5782127"/>
            <a:ext cx="7213097"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8-11  </a:t>
            </a:r>
            <a:r>
              <a:rPr lang="zh-CN" altLang="zh-CN" b="1" kern="100" dirty="0">
                <a:latin typeface="Times New Roman" panose="02020603050405020304" pitchFamily="18" charset="0"/>
                <a:ea typeface="方正书宋简体"/>
                <a:cs typeface="Times New Roman" panose="02020603050405020304" pitchFamily="18" charset="0"/>
              </a:rPr>
              <a:t>在“</a:t>
            </a:r>
            <a:r>
              <a:rPr lang="en-US" altLang="zh-CN" b="1" kern="100" dirty="0">
                <a:latin typeface="Times New Roman" panose="02020603050405020304" pitchFamily="18" charset="0"/>
                <a:ea typeface="方正书宋简体"/>
              </a:rPr>
              <a:t>Network</a:t>
            </a:r>
            <a:r>
              <a:rPr lang="zh-CN" altLang="zh-CN" b="1" kern="100" dirty="0">
                <a:latin typeface="Times New Roman" panose="02020603050405020304" pitchFamily="18" charset="0"/>
                <a:ea typeface="方正书宋简体"/>
                <a:cs typeface="Times New Roman" panose="02020603050405020304" pitchFamily="18" charset="0"/>
              </a:rPr>
              <a:t>”选项卡中，登录这个动作发起的请求一闪而过</a:t>
            </a:r>
            <a:endParaRPr lang="zh-CN" altLang="en-US" b="1" dirty="0"/>
          </a:p>
        </p:txBody>
      </p:sp>
    </p:spTree>
    <p:extLst>
      <p:ext uri="{BB962C8B-B14F-4D97-AF65-F5344CB8AC3E}">
        <p14:creationId xmlns:p14="http://schemas.microsoft.com/office/powerpoint/2010/main" val="2576568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5544" y="2210063"/>
            <a:ext cx="6329432" cy="4023360"/>
          </a:xfrm>
        </p:spPr>
        <p:txBody>
          <a:bodyPr/>
          <a:lstStyle/>
          <a:p>
            <a:r>
              <a:rPr lang="en-US" altLang="zh-CN" dirty="0" smtClean="0"/>
              <a:t>         </a:t>
            </a:r>
            <a:r>
              <a:rPr lang="zh-CN" altLang="zh-CN" dirty="0" smtClean="0"/>
              <a:t>这</a:t>
            </a:r>
            <a:r>
              <a:rPr lang="zh-CN" altLang="zh-CN" dirty="0"/>
              <a:t>是因为表单登录成功以后会进行页面跳转，相当于开了一个新的网页，于是新的请求就会直接把旧的请求覆盖。为了避免这种情况，需要在</a:t>
            </a:r>
            <a:r>
              <a:rPr lang="en-US" altLang="zh-CN" dirty="0"/>
              <a:t>Chrome</a:t>
            </a:r>
            <a:r>
              <a:rPr lang="zh-CN" altLang="zh-CN" dirty="0"/>
              <a:t>的开发者工具的“</a:t>
            </a:r>
            <a:r>
              <a:rPr lang="en-US" altLang="zh-CN" dirty="0"/>
              <a:t>Network</a:t>
            </a:r>
            <a:r>
              <a:rPr lang="zh-CN" altLang="zh-CN" dirty="0"/>
              <a:t>”选项卡中勾选“</a:t>
            </a:r>
            <a:r>
              <a:rPr lang="en-US" altLang="zh-CN" dirty="0"/>
              <a:t>Preserve log</a:t>
            </a:r>
            <a:r>
              <a:rPr lang="zh-CN" altLang="zh-CN" dirty="0"/>
              <a:t>”复选框，再一次登录就可以看到登录过程，如图</a:t>
            </a:r>
            <a:r>
              <a:rPr lang="en-US" altLang="zh-CN" dirty="0"/>
              <a:t>8-12</a:t>
            </a:r>
            <a:r>
              <a:rPr lang="zh-CN" altLang="zh-CN" dirty="0"/>
              <a:t>所示。</a:t>
            </a:r>
          </a:p>
          <a:p>
            <a:endParaRPr lang="zh-CN" altLang="en-US" dirty="0"/>
          </a:p>
        </p:txBody>
      </p:sp>
      <p:pic>
        <p:nvPicPr>
          <p:cNvPr id="15362" name="图片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3394" y="1984246"/>
            <a:ext cx="4810846" cy="373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426712" y="5864091"/>
            <a:ext cx="379046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8-12  </a:t>
            </a:r>
            <a:r>
              <a:rPr lang="zh-CN" altLang="zh-CN" b="1" kern="100" dirty="0">
                <a:latin typeface="Times New Roman" panose="02020603050405020304" pitchFamily="18" charset="0"/>
                <a:ea typeface="方正书宋简体"/>
                <a:cs typeface="宋体" panose="02010600030101010101" pitchFamily="2" charset="-122"/>
              </a:rPr>
              <a:t>勾选</a:t>
            </a:r>
            <a:r>
              <a:rPr lang="zh-CN" altLang="zh-CN" b="1" kern="100" dirty="0">
                <a:latin typeface="Times New Roman" panose="02020603050405020304" pitchFamily="18" charset="0"/>
                <a:ea typeface="方正书宋简体"/>
                <a:cs typeface="Times New Roman" panose="02020603050405020304" pitchFamily="18" charset="0"/>
              </a:rPr>
              <a:t>“</a:t>
            </a:r>
            <a:r>
              <a:rPr lang="en-US" altLang="zh-CN" b="1" kern="100" dirty="0">
                <a:latin typeface="Times New Roman" panose="02020603050405020304" pitchFamily="18" charset="0"/>
                <a:ea typeface="方正书宋简体"/>
              </a:rPr>
              <a:t>Preserve log</a:t>
            </a:r>
            <a:r>
              <a:rPr lang="zh-CN" altLang="zh-CN" b="1" kern="100" dirty="0">
                <a:latin typeface="Times New Roman" panose="02020603050405020304" pitchFamily="18" charset="0"/>
                <a:ea typeface="方正书宋简体"/>
                <a:cs typeface="Times New Roman" panose="02020603050405020304" pitchFamily="18" charset="0"/>
              </a:rPr>
              <a:t>”</a:t>
            </a:r>
            <a:r>
              <a:rPr lang="zh-CN" altLang="zh-CN" b="1" kern="100" dirty="0">
                <a:latin typeface="Times New Roman" panose="02020603050405020304" pitchFamily="18" charset="0"/>
                <a:ea typeface="方正书宋简体"/>
                <a:cs typeface="宋体" panose="02010600030101010101" pitchFamily="2" charset="-122"/>
              </a:rPr>
              <a:t>复选框</a:t>
            </a:r>
            <a:endParaRPr lang="zh-CN" altLang="en-US" b="1" dirty="0"/>
          </a:p>
        </p:txBody>
      </p:sp>
    </p:spTree>
    <p:extLst>
      <p:ext uri="{BB962C8B-B14F-4D97-AF65-F5344CB8AC3E}">
        <p14:creationId xmlns:p14="http://schemas.microsoft.com/office/powerpoint/2010/main" val="650967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9213" y="2261594"/>
            <a:ext cx="6048265" cy="4023360"/>
          </a:xfrm>
        </p:spPr>
        <p:txBody>
          <a:bodyPr/>
          <a:lstStyle/>
          <a:p>
            <a:r>
              <a:rPr lang="en-US" altLang="zh-CN" dirty="0" smtClean="0"/>
              <a:t>         </a:t>
            </a:r>
            <a:r>
              <a:rPr lang="zh-CN" altLang="zh-CN" dirty="0" smtClean="0"/>
              <a:t>此时</a:t>
            </a:r>
            <a:r>
              <a:rPr lang="zh-CN" altLang="zh-CN" dirty="0"/>
              <a:t>可以看到</a:t>
            </a:r>
            <a:r>
              <a:rPr lang="en-US" altLang="zh-CN" dirty="0"/>
              <a:t>Status Code</a:t>
            </a:r>
            <a:r>
              <a:rPr lang="zh-CN" altLang="zh-CN" dirty="0"/>
              <a:t>是</a:t>
            </a:r>
            <a:r>
              <a:rPr lang="en-US" altLang="zh-CN" dirty="0"/>
              <a:t>302</a:t>
            </a:r>
            <a:r>
              <a:rPr lang="zh-CN" altLang="zh-CN" dirty="0"/>
              <a:t>，说明这里有一个网页跳转，也就证明了之前为什么登录以后看不到登录的请求。</a:t>
            </a:r>
          </a:p>
          <a:p>
            <a:r>
              <a:rPr lang="en-US" altLang="zh-CN" dirty="0" smtClean="0"/>
              <a:t>         </a:t>
            </a:r>
            <a:r>
              <a:rPr lang="zh-CN" altLang="zh-CN" dirty="0" smtClean="0"/>
              <a:t>使用</a:t>
            </a:r>
            <a:r>
              <a:rPr lang="en-US" altLang="zh-CN" dirty="0"/>
              <a:t>requests</a:t>
            </a:r>
            <a:r>
              <a:rPr lang="zh-CN" altLang="zh-CN" dirty="0"/>
              <a:t>的</a:t>
            </a:r>
            <a:r>
              <a:rPr lang="en-US" altLang="zh-CN" dirty="0"/>
              <a:t>Session</a:t>
            </a:r>
            <a:r>
              <a:rPr lang="zh-CN" altLang="zh-CN" dirty="0"/>
              <a:t>模块来模拟这个登录，其运行结果如图</a:t>
            </a:r>
            <a:r>
              <a:rPr lang="en-US" altLang="zh-CN" dirty="0"/>
              <a:t>8-13</a:t>
            </a:r>
            <a:r>
              <a:rPr lang="zh-CN" altLang="zh-CN" dirty="0"/>
              <a:t>所示。</a:t>
            </a:r>
          </a:p>
          <a:p>
            <a:endParaRPr lang="zh-CN" altLang="en-US" dirty="0"/>
          </a:p>
        </p:txBody>
      </p:sp>
      <p:pic>
        <p:nvPicPr>
          <p:cNvPr id="16386" name="图片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5779" y="1899921"/>
            <a:ext cx="4544827" cy="3914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447479" y="5977882"/>
            <a:ext cx="5744521"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8-13  </a:t>
            </a:r>
            <a:r>
              <a:rPr lang="zh-CN" altLang="zh-CN" b="1" kern="100" dirty="0">
                <a:latin typeface="Times New Roman" panose="02020603050405020304" pitchFamily="18" charset="0"/>
                <a:ea typeface="方正书宋简体"/>
                <a:cs typeface="宋体" panose="02010600030101010101" pitchFamily="2" charset="-122"/>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的</a:t>
            </a:r>
            <a:r>
              <a:rPr lang="en-US" altLang="zh-CN" b="1" kern="100" dirty="0">
                <a:latin typeface="Times New Roman" panose="02020603050405020304" pitchFamily="18" charset="0"/>
                <a:ea typeface="方正书宋简体"/>
              </a:rPr>
              <a:t>Session</a:t>
            </a:r>
            <a:r>
              <a:rPr lang="zh-CN" altLang="zh-CN" b="1" kern="100" dirty="0">
                <a:latin typeface="Times New Roman" panose="02020603050405020304" pitchFamily="18" charset="0"/>
                <a:ea typeface="方正书宋简体"/>
                <a:cs typeface="Times New Roman" panose="02020603050405020304" pitchFamily="18" charset="0"/>
              </a:rPr>
              <a:t>模块</a:t>
            </a:r>
            <a:r>
              <a:rPr lang="zh-CN" altLang="zh-CN" b="1" kern="100" dirty="0">
                <a:latin typeface="Times New Roman" panose="02020603050405020304" pitchFamily="18" charset="0"/>
                <a:ea typeface="方正书宋简体"/>
                <a:cs typeface="宋体" panose="02010600030101010101" pitchFamily="2" charset="-122"/>
              </a:rPr>
              <a:t>模拟登录过程的结果</a:t>
            </a:r>
            <a:endParaRPr lang="zh-CN" altLang="en-US" b="1" dirty="0"/>
          </a:p>
        </p:txBody>
      </p:sp>
    </p:spTree>
    <p:extLst>
      <p:ext uri="{BB962C8B-B14F-4D97-AF65-F5344CB8AC3E}">
        <p14:creationId xmlns:p14="http://schemas.microsoft.com/office/powerpoint/2010/main" val="4124853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0341">
                <a:solidFill>
                  <a:srgbClr val="0070C0"/>
                </a:solidFill>
                <a:latin typeface="华文行楷" panose="02010800040101010101" pitchFamily="2" charset="-122"/>
                <a:ea typeface="华文行楷" panose="02010800040101010101" pitchFamily="2" charset="-122"/>
                <a:cs typeface="+mn-cs"/>
              </a:rPr>
              <a:t>8</a:t>
            </a:r>
            <a:r>
              <a:rPr lang="en-US" altLang="zh-CN" sz="4000" dirty="0" bmk="">
                <a:solidFill>
                  <a:srgbClr val="0070C0"/>
                </a:solidFill>
                <a:latin typeface="华文行楷" panose="02010800040101010101" pitchFamily="2" charset="-122"/>
                <a:ea typeface="华文行楷" panose="02010800040101010101" pitchFamily="2" charset="-122"/>
                <a:cs typeface="+mn-cs"/>
              </a:rPr>
              <a:t>.2  </a:t>
            </a:r>
            <a:r>
              <a:rPr lang="zh-CN" altLang="en-US" sz="4000" dirty="0" bmk="">
                <a:solidFill>
                  <a:srgbClr val="0070C0"/>
                </a:solidFill>
                <a:latin typeface="华文行楷" panose="02010800040101010101" pitchFamily="2" charset="-122"/>
                <a:ea typeface="华文行楷" panose="02010800040101010101" pitchFamily="2" charset="-122"/>
                <a:cs typeface="+mn-cs"/>
              </a:rPr>
              <a:t>验证码</a:t>
            </a:r>
            <a:endParaRPr lang="zh-CN" altLang="en-US" sz="4000" dirty="0" bmk="_Toc500090341">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656807" y="2050012"/>
            <a:ext cx="11163486"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540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4000" algn="l" defTabSz="914400" rtl="0" eaLnBrk="0" fontAlgn="base" latinLnBrk="0" hangingPunct="0">
              <a:lnSpc>
                <a:spcPct val="100000"/>
              </a:lnSpc>
              <a:spcBef>
                <a:spcPct val="0"/>
              </a:spcBef>
              <a:spcAft>
                <a:spcPct val="0"/>
              </a:spcAft>
              <a:buClrTx/>
              <a:buSzTx/>
              <a:buFontTx/>
              <a:buNone/>
              <a:tabLst/>
            </a:pPr>
            <a:r>
              <a:rPr lang="en-US" altLang="zh-CN" sz="4000" spc="-50" dirty="0" bmk="_Toc500096877">
                <a:solidFill>
                  <a:srgbClr val="7030A0"/>
                </a:solidFill>
                <a:latin typeface="黑体" panose="02010609060101010101" pitchFamily="49" charset="-122"/>
                <a:ea typeface="黑体" panose="02010609060101010101" pitchFamily="49" charset="-122"/>
              </a:rPr>
              <a:t>8.2.1  </a:t>
            </a:r>
            <a:r>
              <a:rPr lang="zh-CN" altLang="en-US" sz="4000" spc="-50" dirty="0" bmk="_Toc500096877">
                <a:solidFill>
                  <a:srgbClr val="7030A0"/>
                </a:solidFill>
                <a:latin typeface="黑体" panose="02010609060101010101" pitchFamily="49" charset="-122"/>
                <a:ea typeface="黑体" panose="02010609060101010101" pitchFamily="49" charset="-122"/>
              </a:rPr>
              <a:t>肉眼打码</a:t>
            </a:r>
            <a:endParaRPr lang="en-US" altLang="zh-CN" sz="4000" spc="-50" dirty="0" bmk="_Toc500096877">
              <a:solidFill>
                <a:srgbClr val="7030A0"/>
              </a:solidFill>
              <a:latin typeface="黑体" panose="02010609060101010101" pitchFamily="49" charset="-122"/>
              <a:ea typeface="黑体" panose="02010609060101010101" pitchFamily="49" charset="-122"/>
            </a:endParaRPr>
          </a:p>
          <a:p>
            <a:r>
              <a:rPr lang="en-US" altLang="zh-CN" dirty="0" smtClean="0"/>
              <a:t>     </a:t>
            </a:r>
            <a:r>
              <a:rPr lang="zh-CN" altLang="zh-CN" dirty="0" smtClean="0"/>
              <a:t>对于</a:t>
            </a:r>
            <a:r>
              <a:rPr lang="zh-CN" altLang="zh-CN" dirty="0"/>
              <a:t>一次登录就可以长时间使用的情况，只需要识别一次验证码即可</a:t>
            </a:r>
            <a:r>
              <a:rPr lang="zh-CN" altLang="zh-CN" dirty="0" smtClean="0"/>
              <a:t>。</a:t>
            </a:r>
            <a:endParaRPr lang="en-US" altLang="zh-CN" dirty="0" smtClean="0"/>
          </a:p>
          <a:p>
            <a:r>
              <a:rPr lang="en-US" altLang="zh-CN" dirty="0"/>
              <a:t> </a:t>
            </a:r>
            <a:r>
              <a:rPr lang="en-US" altLang="zh-CN" dirty="0" smtClean="0"/>
              <a:t>    </a:t>
            </a:r>
            <a:r>
              <a:rPr lang="zh-CN" altLang="zh-CN" dirty="0" smtClean="0"/>
              <a:t>这种</a:t>
            </a:r>
            <a:r>
              <a:rPr lang="zh-CN" altLang="zh-CN" dirty="0"/>
              <a:t>情况下，与其花时间开发一个自动识别验证码的程序，不如直接肉眼识别。肉眼识别验证码有两种情况，借助浏览器与不借助浏览器</a:t>
            </a:r>
            <a:r>
              <a:rPr lang="zh-CN" altLang="zh-CN" dirty="0" smtClean="0"/>
              <a:t>。</a:t>
            </a:r>
            <a:endParaRPr lang="en-US" altLang="zh-CN" dirty="0" smtClean="0"/>
          </a:p>
        </p:txBody>
      </p:sp>
      <p:pic>
        <p:nvPicPr>
          <p:cNvPr id="5" name="Picture 2" descr="C:\Program Files\Microsoft Office\MEDIA\CAGCAT10\j030125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06013" y="4381818"/>
            <a:ext cx="2189754" cy="1873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566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771" y="1845734"/>
            <a:ext cx="10905892" cy="4023360"/>
          </a:xfrm>
        </p:spPr>
        <p:txBody>
          <a:bodyPr/>
          <a:lstStyle/>
          <a:p>
            <a:r>
              <a:rPr lang="en-US" altLang="zh-CN" dirty="0">
                <a:solidFill>
                  <a:srgbClr val="C00000"/>
                </a:solidFill>
              </a:rPr>
              <a:t>1</a:t>
            </a:r>
            <a:r>
              <a:rPr lang="zh-CN" altLang="zh-CN" dirty="0">
                <a:solidFill>
                  <a:srgbClr val="C00000"/>
                </a:solidFill>
              </a:rPr>
              <a:t>．借助浏览器</a:t>
            </a:r>
          </a:p>
          <a:p>
            <a:r>
              <a:rPr lang="en-US" altLang="zh-CN" dirty="0"/>
              <a:t>    </a:t>
            </a:r>
            <a:r>
              <a:rPr lang="en-US" altLang="zh-CN" dirty="0" smtClean="0"/>
              <a:t>     </a:t>
            </a:r>
            <a:r>
              <a:rPr lang="zh-CN" altLang="zh-CN" dirty="0" smtClean="0"/>
              <a:t>在</a:t>
            </a:r>
            <a:r>
              <a:rPr lang="zh-CN" altLang="zh-CN" dirty="0"/>
              <a:t>模拟登录中讲到过</a:t>
            </a:r>
            <a:r>
              <a:rPr lang="en-US" altLang="zh-CN" dirty="0"/>
              <a:t>Cookies</a:t>
            </a:r>
            <a:r>
              <a:rPr lang="zh-CN" altLang="zh-CN" dirty="0"/>
              <a:t>，通过</a:t>
            </a:r>
            <a:r>
              <a:rPr lang="en-US" altLang="zh-CN" dirty="0"/>
              <a:t>Cookies</a:t>
            </a:r>
            <a:r>
              <a:rPr lang="zh-CN" altLang="zh-CN" dirty="0"/>
              <a:t>能实现绕过登录，从而直接访问需要登录的网站。因此，对于需要输入验证码才能进行登录的网站，可以手动在浏览器登录网站，并通过</a:t>
            </a:r>
            <a:r>
              <a:rPr lang="en-US" altLang="zh-CN" dirty="0"/>
              <a:t>Chrome</a:t>
            </a:r>
            <a:r>
              <a:rPr lang="zh-CN" altLang="zh-CN" dirty="0"/>
              <a:t>获取</a:t>
            </a:r>
            <a:r>
              <a:rPr lang="en-US" altLang="zh-CN" dirty="0"/>
              <a:t>Cookies</a:t>
            </a:r>
            <a:r>
              <a:rPr lang="zh-CN" altLang="zh-CN" dirty="0"/>
              <a:t>，然后使用</a:t>
            </a:r>
            <a:r>
              <a:rPr lang="en-US" altLang="zh-CN" dirty="0"/>
              <a:t>Cookies</a:t>
            </a:r>
            <a:r>
              <a:rPr lang="zh-CN" altLang="zh-CN" dirty="0"/>
              <a:t>来访问网站。这样就可以实现人工输入一次验证码，然后很长时间不再登录。</a:t>
            </a:r>
          </a:p>
          <a:p>
            <a:pPr marL="0" lvl="0" indent="254000" eaLnBrk="0" fontAlgn="base" hangingPunct="0">
              <a:lnSpc>
                <a:spcPct val="100000"/>
              </a:lnSpc>
              <a:spcBef>
                <a:spcPct val="0"/>
              </a:spcBef>
              <a:spcAft>
                <a:spcPct val="0"/>
              </a:spcAft>
              <a:buClrTx/>
              <a:buSzTx/>
              <a:buNone/>
            </a:pPr>
            <a:endParaRPr lang="zh-CN" altLang="en-US" b="0" dirty="0">
              <a:solidFill>
                <a:schemeClr val="tx1"/>
              </a:solidFill>
            </a:endParaRPr>
          </a:p>
          <a:p>
            <a:endParaRPr lang="zh-CN" altLang="en-US" dirty="0"/>
          </a:p>
        </p:txBody>
      </p:sp>
    </p:spTree>
    <p:extLst>
      <p:ext uri="{BB962C8B-B14F-4D97-AF65-F5344CB8AC3E}">
        <p14:creationId xmlns:p14="http://schemas.microsoft.com/office/powerpoint/2010/main" val="804634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11530" y="1845734"/>
            <a:ext cx="10344150" cy="4023360"/>
          </a:xfrm>
        </p:spPr>
        <p:txBody>
          <a:bodyPr>
            <a:normAutofit/>
          </a:bodyPr>
          <a:lstStyle/>
          <a:p>
            <a:r>
              <a:rPr lang="en-US" altLang="zh-CN" dirty="0">
                <a:solidFill>
                  <a:srgbClr val="C00000"/>
                </a:solidFill>
              </a:rPr>
              <a:t>2</a:t>
            </a:r>
            <a:r>
              <a:rPr lang="zh-CN" altLang="zh-CN" dirty="0">
                <a:solidFill>
                  <a:srgbClr val="C00000"/>
                </a:solidFill>
              </a:rPr>
              <a:t>．不借助浏览器</a:t>
            </a:r>
          </a:p>
          <a:p>
            <a:r>
              <a:rPr lang="en-US" altLang="zh-CN" dirty="0" smtClean="0"/>
              <a:t>        </a:t>
            </a:r>
            <a:r>
              <a:rPr lang="zh-CN" altLang="zh-CN" dirty="0" smtClean="0"/>
              <a:t>对于</a:t>
            </a:r>
            <a:r>
              <a:rPr lang="zh-CN" altLang="zh-CN" dirty="0"/>
              <a:t>仅仅需要识别图片的验证码，可以使用这种方式</a:t>
            </a:r>
            <a:r>
              <a:rPr lang="en-US" altLang="zh-CN" dirty="0"/>
              <a:t>——</a:t>
            </a:r>
            <a:r>
              <a:rPr lang="zh-CN" altLang="zh-CN" dirty="0"/>
              <a:t>先把验证码下载到本地，然后肉眼去识别并手动输入给爬虫。</a:t>
            </a:r>
          </a:p>
          <a:p>
            <a:r>
              <a:rPr lang="en-US" altLang="zh-CN" dirty="0" smtClean="0"/>
              <a:t>        </a:t>
            </a:r>
            <a:r>
              <a:rPr lang="zh-CN" altLang="zh-CN" dirty="0" smtClean="0"/>
              <a:t>手动输入</a:t>
            </a:r>
            <a:r>
              <a:rPr lang="zh-CN" altLang="zh-CN" dirty="0"/>
              <a:t>验证码的一般流程如下。</a:t>
            </a:r>
          </a:p>
          <a:p>
            <a:pPr marL="0" indent="0">
              <a:buNone/>
            </a:pPr>
            <a:r>
              <a:rPr lang="zh-CN" altLang="zh-CN" dirty="0"/>
              <a:t>（</a:t>
            </a:r>
            <a:r>
              <a:rPr lang="en-US" altLang="zh-CN" dirty="0"/>
              <a:t>1</a:t>
            </a:r>
            <a:r>
              <a:rPr lang="zh-CN" altLang="zh-CN" dirty="0"/>
              <a:t>）爬虫访问登录页面。</a:t>
            </a:r>
          </a:p>
          <a:p>
            <a:pPr marL="0" indent="0">
              <a:buNone/>
            </a:pPr>
            <a:r>
              <a:rPr lang="zh-CN" altLang="zh-CN" dirty="0"/>
              <a:t>（</a:t>
            </a:r>
            <a:r>
              <a:rPr lang="en-US" altLang="zh-CN" dirty="0"/>
              <a:t>2</a:t>
            </a:r>
            <a:r>
              <a:rPr lang="zh-CN" altLang="zh-CN" dirty="0"/>
              <a:t>）分析网页源代码，获取验证码地址</a:t>
            </a:r>
            <a:r>
              <a:rPr lang="zh-CN" altLang="zh-CN" dirty="0" smtClean="0"/>
              <a:t>。</a:t>
            </a:r>
            <a:endParaRPr lang="zh-CN" altLang="zh-CN" dirty="0"/>
          </a:p>
        </p:txBody>
      </p:sp>
      <p:sp>
        <p:nvSpPr>
          <p:cNvPr id="4" name="椭圆 3"/>
          <p:cNvSpPr/>
          <p:nvPr/>
        </p:nvSpPr>
        <p:spPr>
          <a:xfrm>
            <a:off x="8162693" y="3412273"/>
            <a:ext cx="3100040" cy="2798956"/>
          </a:xfrm>
          <a:prstGeom prst="ellipse">
            <a:avLst/>
          </a:prstGeom>
          <a:blipFill>
            <a:blip r:embed="rId2"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31570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2950" y="1845734"/>
            <a:ext cx="11007090" cy="4023360"/>
          </a:xfrm>
        </p:spPr>
        <p:txBody>
          <a:bodyPr>
            <a:normAutofit/>
          </a:bodyPr>
          <a:lstStyle/>
          <a:p>
            <a:pPr marL="0" indent="0">
              <a:buNone/>
            </a:pPr>
            <a:r>
              <a:rPr lang="zh-CN" altLang="zh-CN" dirty="0"/>
              <a:t>（</a:t>
            </a:r>
            <a:r>
              <a:rPr lang="en-US" altLang="zh-CN" dirty="0"/>
              <a:t>3</a:t>
            </a:r>
            <a:r>
              <a:rPr lang="zh-CN" altLang="zh-CN" dirty="0"/>
              <a:t>）下载验证码到本地。</a:t>
            </a:r>
          </a:p>
          <a:p>
            <a:pPr marL="0" indent="0">
              <a:buNone/>
            </a:pPr>
            <a:r>
              <a:rPr lang="zh-CN" altLang="zh-CN" dirty="0"/>
              <a:t>（</a:t>
            </a:r>
            <a:r>
              <a:rPr lang="en-US" altLang="zh-CN" dirty="0"/>
              <a:t>4</a:t>
            </a:r>
            <a:r>
              <a:rPr lang="zh-CN" altLang="zh-CN" dirty="0"/>
              <a:t>）打开验证码，人眼读取内容。</a:t>
            </a:r>
          </a:p>
          <a:p>
            <a:pPr marL="0" indent="0">
              <a:buNone/>
            </a:pPr>
            <a:r>
              <a:rPr lang="zh-CN" altLang="zh-CN" dirty="0"/>
              <a:t>（</a:t>
            </a:r>
            <a:r>
              <a:rPr lang="en-US" altLang="zh-CN" dirty="0"/>
              <a:t>5</a:t>
            </a:r>
            <a:r>
              <a:rPr lang="zh-CN" altLang="zh-CN" dirty="0"/>
              <a:t>）构造</a:t>
            </a:r>
            <a:r>
              <a:rPr lang="en-US" altLang="zh-CN" dirty="0"/>
              <a:t>POST</a:t>
            </a:r>
            <a:r>
              <a:rPr lang="zh-CN" altLang="zh-CN" dirty="0"/>
              <a:t>的数据，填入验证码。</a:t>
            </a:r>
          </a:p>
          <a:p>
            <a:pPr marL="0" indent="0">
              <a:buNone/>
            </a:pPr>
            <a:r>
              <a:rPr lang="zh-CN" altLang="zh-CN" dirty="0"/>
              <a:t>（</a:t>
            </a:r>
            <a:r>
              <a:rPr lang="en-US" altLang="zh-CN" dirty="0"/>
              <a:t>6</a:t>
            </a:r>
            <a:r>
              <a:rPr lang="zh-CN" altLang="zh-CN" dirty="0"/>
              <a:t>）</a:t>
            </a:r>
            <a:r>
              <a:rPr lang="en-US" altLang="zh-CN" dirty="0"/>
              <a:t>POST</a:t>
            </a:r>
            <a:r>
              <a:rPr lang="zh-CN" altLang="zh-CN" dirty="0"/>
              <a:t>提交</a:t>
            </a:r>
            <a:r>
              <a:rPr lang="zh-CN" altLang="zh-CN" dirty="0" smtClean="0"/>
              <a:t>。</a:t>
            </a:r>
            <a:endParaRPr lang="en-US" altLang="zh-CN" dirty="0" smtClean="0"/>
          </a:p>
          <a:p>
            <a:r>
              <a:rPr lang="en-US" altLang="zh-CN" dirty="0" smtClean="0"/>
              <a:t>        </a:t>
            </a:r>
            <a:r>
              <a:rPr lang="zh-CN" altLang="zh-CN" dirty="0" smtClean="0"/>
              <a:t>需要</a:t>
            </a:r>
            <a:r>
              <a:rPr lang="zh-CN" altLang="zh-CN" dirty="0"/>
              <a:t>注意的是，其中的（</a:t>
            </a:r>
            <a:r>
              <a:rPr lang="en-US" altLang="zh-CN" dirty="0"/>
              <a:t>2</a:t>
            </a:r>
            <a:r>
              <a:rPr lang="zh-CN" altLang="zh-CN" dirty="0"/>
              <a:t>）、（</a:t>
            </a:r>
            <a:r>
              <a:rPr lang="en-US" altLang="zh-CN" dirty="0"/>
              <a:t>3</a:t>
            </a:r>
            <a:r>
              <a:rPr lang="zh-CN" altLang="zh-CN" dirty="0"/>
              <a:t>）、（</a:t>
            </a:r>
            <a:r>
              <a:rPr lang="en-US" altLang="zh-CN" dirty="0"/>
              <a:t>4</a:t>
            </a:r>
            <a:r>
              <a:rPr lang="zh-CN" altLang="zh-CN" dirty="0"/>
              <a:t>）、（</a:t>
            </a:r>
            <a:r>
              <a:rPr lang="en-US" altLang="zh-CN" dirty="0"/>
              <a:t>5</a:t>
            </a:r>
            <a:r>
              <a:rPr lang="zh-CN" altLang="zh-CN" dirty="0"/>
              <a:t>）、（</a:t>
            </a:r>
            <a:r>
              <a:rPr lang="en-US" altLang="zh-CN" dirty="0"/>
              <a:t>6</a:t>
            </a:r>
            <a:r>
              <a:rPr lang="zh-CN" altLang="zh-CN" dirty="0"/>
              <a:t>）步是一气呵成的，是在爬虫运行的时候做的。绝对不能先把爬虫程序关闭，肉眼识别验证码以后再重新运行</a:t>
            </a:r>
            <a:r>
              <a:rPr lang="zh-CN" altLang="zh-CN" dirty="0" smtClean="0"/>
              <a:t>。</a:t>
            </a:r>
            <a:endParaRPr lang="zh-CN" altLang="zh-CN" dirty="0"/>
          </a:p>
        </p:txBody>
      </p:sp>
    </p:spTree>
    <p:extLst>
      <p:ext uri="{BB962C8B-B14F-4D97-AF65-F5344CB8AC3E}">
        <p14:creationId xmlns:p14="http://schemas.microsoft.com/office/powerpoint/2010/main" val="4224343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这一章的学习，你将会掌握如下知识。</a:t>
            </a:r>
          </a:p>
          <a:p>
            <a:r>
              <a:rPr lang="zh-CN" altLang="zh-CN" dirty="0"/>
              <a:t>（</a:t>
            </a:r>
            <a:r>
              <a:rPr lang="en-US" altLang="zh-CN" dirty="0"/>
              <a:t>1</a:t>
            </a:r>
            <a:r>
              <a:rPr lang="zh-CN" altLang="zh-CN" dirty="0"/>
              <a:t>）使用</a:t>
            </a:r>
            <a:r>
              <a:rPr lang="en-US" altLang="zh-CN" dirty="0"/>
              <a:t>Selenium</a:t>
            </a:r>
            <a:r>
              <a:rPr lang="zh-CN" altLang="zh-CN" dirty="0"/>
              <a:t>操作浏览器实现自动登录网站。</a:t>
            </a:r>
          </a:p>
          <a:p>
            <a:r>
              <a:rPr lang="zh-CN" altLang="zh-CN" dirty="0"/>
              <a:t>（</a:t>
            </a:r>
            <a:r>
              <a:rPr lang="en-US" altLang="zh-CN" dirty="0"/>
              <a:t>2</a:t>
            </a:r>
            <a:r>
              <a:rPr lang="zh-CN" altLang="zh-CN" dirty="0"/>
              <a:t>）使用</a:t>
            </a:r>
            <a:r>
              <a:rPr lang="en-US" altLang="zh-CN" dirty="0"/>
              <a:t>Cookies</a:t>
            </a:r>
            <a:r>
              <a:rPr lang="zh-CN" altLang="zh-CN" dirty="0"/>
              <a:t>登录网站。</a:t>
            </a:r>
          </a:p>
          <a:p>
            <a:r>
              <a:rPr lang="zh-CN" altLang="zh-CN" dirty="0"/>
              <a:t>（</a:t>
            </a:r>
            <a:r>
              <a:rPr lang="en-US" altLang="zh-CN" dirty="0"/>
              <a:t>3</a:t>
            </a:r>
            <a:r>
              <a:rPr lang="zh-CN" altLang="zh-CN" dirty="0"/>
              <a:t>）模拟表单登录网站。</a:t>
            </a:r>
          </a:p>
          <a:p>
            <a:r>
              <a:rPr lang="zh-CN" altLang="zh-CN" dirty="0"/>
              <a:t>（</a:t>
            </a:r>
            <a:r>
              <a:rPr lang="en-US" altLang="zh-CN" dirty="0"/>
              <a:t>4</a:t>
            </a:r>
            <a:r>
              <a:rPr lang="zh-CN" altLang="zh-CN" dirty="0"/>
              <a:t>）爬虫识别简单的验证码。</a:t>
            </a:r>
          </a:p>
          <a:p>
            <a:r>
              <a:rPr lang="en-US" altLang="zh-CN" dirty="0"/>
              <a:t> </a:t>
            </a:r>
            <a:endParaRPr lang="zh-CN" altLang="zh-CN" dirty="0"/>
          </a:p>
        </p:txBody>
      </p:sp>
      <p:pic>
        <p:nvPicPr>
          <p:cNvPr id="4" name="Picture 2" descr="C:\Program Files\Microsoft Office\MEDIA\CAGCAT10\j023465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61602" y="3402573"/>
            <a:ext cx="2417101" cy="2352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09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打开</a:t>
            </a:r>
            <a:r>
              <a:rPr lang="zh-CN" altLang="zh-CN" dirty="0"/>
              <a:t>验证码练习页面</a:t>
            </a:r>
            <a:r>
              <a:rPr lang="en-US" altLang="zh-CN" dirty="0"/>
              <a:t>http://exercise.kingname.info/exercise captcha.html</a:t>
            </a:r>
            <a:r>
              <a:rPr lang="zh-CN" altLang="zh-CN" dirty="0"/>
              <a:t>，可以看到在这个页面需要输入验证码，如图</a:t>
            </a:r>
            <a:r>
              <a:rPr lang="en-US" altLang="zh-CN" dirty="0"/>
              <a:t>8-14</a:t>
            </a:r>
            <a:r>
              <a:rPr lang="zh-CN" altLang="zh-CN" dirty="0"/>
              <a:t>所示。</a:t>
            </a:r>
          </a:p>
          <a:p>
            <a:endParaRPr lang="zh-CN" altLang="zh-CN" dirty="0"/>
          </a:p>
          <a:p>
            <a:endParaRPr lang="zh-CN" altLang="en-US" dirty="0"/>
          </a:p>
          <a:p>
            <a:endParaRPr lang="zh-CN" altLang="en-US" dirty="0"/>
          </a:p>
          <a:p>
            <a:endParaRPr lang="zh-CN" altLang="en-US" dirty="0"/>
          </a:p>
        </p:txBody>
      </p:sp>
      <p:pic>
        <p:nvPicPr>
          <p:cNvPr id="18434" name="图片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8071" y="2896481"/>
            <a:ext cx="6664346" cy="297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755277" y="5913698"/>
            <a:ext cx="256993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8-14  </a:t>
            </a:r>
            <a:r>
              <a:rPr lang="zh-CN" altLang="zh-CN" b="1" kern="100" dirty="0">
                <a:latin typeface="Times New Roman" panose="02020603050405020304" pitchFamily="18" charset="0"/>
                <a:ea typeface="方正书宋简体"/>
                <a:cs typeface="Times New Roman" panose="02020603050405020304" pitchFamily="18" charset="0"/>
              </a:rPr>
              <a:t>验证码练习页面</a:t>
            </a:r>
            <a:endParaRPr lang="zh-CN" altLang="en-US" b="1" dirty="0"/>
          </a:p>
        </p:txBody>
      </p:sp>
    </p:spTree>
    <p:extLst>
      <p:ext uri="{BB962C8B-B14F-4D97-AF65-F5344CB8AC3E}">
        <p14:creationId xmlns:p14="http://schemas.microsoft.com/office/powerpoint/2010/main" val="2196965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打开</a:t>
            </a:r>
            <a:r>
              <a:rPr lang="zh-CN" altLang="zh-CN" dirty="0"/>
              <a:t>源代码页面，可以看到验证码的地址，如图</a:t>
            </a:r>
            <a:r>
              <a:rPr lang="en-US" altLang="zh-CN" dirty="0"/>
              <a:t>8-15</a:t>
            </a:r>
            <a:r>
              <a:rPr lang="zh-CN" altLang="zh-CN" dirty="0"/>
              <a:t>所示。</a:t>
            </a:r>
          </a:p>
          <a:p>
            <a:endParaRPr lang="zh-CN" altLang="en-US" dirty="0"/>
          </a:p>
        </p:txBody>
      </p:sp>
      <p:pic>
        <p:nvPicPr>
          <p:cNvPr id="19458"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890" y="2626887"/>
            <a:ext cx="8313570" cy="300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149015" y="5954083"/>
            <a:ext cx="395492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8-15  </a:t>
            </a:r>
            <a:r>
              <a:rPr lang="zh-CN" altLang="zh-CN" b="1" kern="100" dirty="0">
                <a:latin typeface="Times New Roman" panose="02020603050405020304" pitchFamily="18" charset="0"/>
                <a:ea typeface="方正书宋简体"/>
                <a:cs typeface="Times New Roman" panose="02020603050405020304" pitchFamily="18" charset="0"/>
              </a:rPr>
              <a:t>在源代码中找到验证码的地址</a:t>
            </a:r>
            <a:endParaRPr lang="zh-CN" altLang="en-US" b="1" dirty="0"/>
          </a:p>
        </p:txBody>
      </p:sp>
    </p:spTree>
    <p:extLst>
      <p:ext uri="{BB962C8B-B14F-4D97-AF65-F5344CB8AC3E}">
        <p14:creationId xmlns:p14="http://schemas.microsoft.com/office/powerpoint/2010/main" val="4024092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6769" y="2169119"/>
            <a:ext cx="11240431" cy="4023360"/>
          </a:xfrm>
        </p:spPr>
        <p:txBody>
          <a:bodyPr/>
          <a:lstStyle/>
          <a:p>
            <a:r>
              <a:rPr lang="en-US" altLang="zh-CN" dirty="0" smtClean="0"/>
              <a:t>         </a:t>
            </a:r>
            <a:r>
              <a:rPr lang="zh-CN" altLang="zh-CN" dirty="0" smtClean="0"/>
              <a:t>源代码</a:t>
            </a:r>
            <a:r>
              <a:rPr lang="zh-CN" altLang="zh-CN" dirty="0"/>
              <a:t>给出的是一个相对路径，所以图片的实际网址为网站域名</a:t>
            </a:r>
            <a:r>
              <a:rPr lang="en-US" altLang="zh-CN" dirty="0"/>
              <a:t>+</a:t>
            </a:r>
            <a:r>
              <a:rPr lang="zh-CN" altLang="zh-CN" dirty="0"/>
              <a:t>相对路径，即</a:t>
            </a:r>
            <a:r>
              <a:rPr lang="en-US" altLang="zh-CN" dirty="0"/>
              <a:t>http://</a:t>
            </a:r>
            <a:r>
              <a:rPr lang="en-US" altLang="zh-CN" dirty="0" smtClean="0"/>
              <a:t>exercise.kingname.info/static/captcha/1500558784. 9632132.png</a:t>
            </a:r>
            <a:r>
              <a:rPr lang="zh-CN" altLang="zh-CN" dirty="0"/>
              <a:t>。文件名一看就是使用</a:t>
            </a:r>
            <a:r>
              <a:rPr lang="en-US" altLang="zh-CN" dirty="0"/>
              <a:t>Python</a:t>
            </a:r>
            <a:r>
              <a:rPr lang="zh-CN" altLang="zh-CN" dirty="0"/>
              <a:t>的</a:t>
            </a:r>
            <a:r>
              <a:rPr lang="en-US" altLang="zh-CN" dirty="0" err="1"/>
              <a:t>time.time</a:t>
            </a:r>
            <a:r>
              <a:rPr lang="en-US" altLang="zh-CN" dirty="0"/>
              <a:t>()</a:t>
            </a:r>
            <a:r>
              <a:rPr lang="zh-CN" altLang="zh-CN" dirty="0"/>
              <a:t>生成的时间戳。在知道了图片的网址以后，就可以使用</a:t>
            </a:r>
            <a:r>
              <a:rPr lang="en-US" altLang="zh-CN" dirty="0"/>
              <a:t>requests</a:t>
            </a:r>
            <a:r>
              <a:rPr lang="zh-CN" altLang="zh-CN" dirty="0"/>
              <a:t>将验证码下载下来，再肉眼识别。一旦验证码被识别了出来，那么剩下的工作就和一般的</a:t>
            </a:r>
            <a:r>
              <a:rPr lang="en-US" altLang="zh-CN" dirty="0"/>
              <a:t>POST</a:t>
            </a:r>
            <a:r>
              <a:rPr lang="zh-CN" altLang="zh-CN" dirty="0"/>
              <a:t>提交没有什么两样了。</a:t>
            </a:r>
          </a:p>
          <a:p>
            <a:r>
              <a:rPr lang="en-US" altLang="zh-CN" dirty="0" smtClean="0"/>
              <a:t>         </a:t>
            </a:r>
            <a:r>
              <a:rPr lang="zh-CN" altLang="zh-CN" dirty="0" smtClean="0"/>
              <a:t>识别</a:t>
            </a:r>
            <a:r>
              <a:rPr lang="zh-CN" altLang="zh-CN" dirty="0"/>
              <a:t>验证码的完整代码如图</a:t>
            </a:r>
            <a:r>
              <a:rPr lang="en-US" altLang="zh-CN" dirty="0"/>
              <a:t>8-16</a:t>
            </a:r>
            <a:r>
              <a:rPr lang="zh-CN" altLang="zh-CN" dirty="0"/>
              <a:t>所示。</a:t>
            </a:r>
          </a:p>
          <a:p>
            <a:endParaRPr lang="zh-CN" altLang="en-US" dirty="0"/>
          </a:p>
        </p:txBody>
      </p:sp>
      <p:pic>
        <p:nvPicPr>
          <p:cNvPr id="4" name="Picture 2" descr="C:\Program Files\Microsoft Office\MEDIA\CAGCAT10\j020546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85837" y="4340902"/>
            <a:ext cx="1818742" cy="1809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3979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13"/>
          <p:cNvPicPr>
            <a:picLocks noChangeAspect="1" noChangeArrowheads="1"/>
          </p:cNvPicPr>
          <p:nvPr/>
        </p:nvPicPr>
        <p:blipFill>
          <a:blip r:embed="rId2" cstate="print">
            <a:extLst>
              <a:ext uri="{28A0092B-C50C-407E-A947-70E740481C1C}">
                <a14:useLocalDpi xmlns:a14="http://schemas.microsoft.com/office/drawing/2010/main" val="0"/>
              </a:ext>
            </a:extLst>
          </a:blip>
          <a:srcRect r="490"/>
          <a:stretch>
            <a:fillRect/>
          </a:stretch>
        </p:blipFill>
        <p:spPr bwMode="auto">
          <a:xfrm>
            <a:off x="3861497" y="1887730"/>
            <a:ext cx="4658035" cy="400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200227" y="5920627"/>
            <a:ext cx="3724096" cy="369332"/>
          </a:xfrm>
          <a:prstGeom prst="rect">
            <a:avLst/>
          </a:prstGeom>
        </p:spPr>
        <p:txBody>
          <a:bodyPr wrap="squar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8-16  </a:t>
            </a:r>
            <a:r>
              <a:rPr lang="zh-CN" altLang="zh-CN" b="1" kern="100" dirty="0">
                <a:latin typeface="Times New Roman" panose="02020603050405020304" pitchFamily="18" charset="0"/>
                <a:ea typeface="方正书宋简体"/>
                <a:cs typeface="Times New Roman" panose="02020603050405020304" pitchFamily="18" charset="0"/>
              </a:rPr>
              <a:t>肉眼识别验证码的完整代码</a:t>
            </a:r>
            <a:endParaRPr lang="zh-CN" altLang="en-US" b="1" dirty="0"/>
          </a:p>
        </p:txBody>
      </p:sp>
    </p:spTree>
    <p:extLst>
      <p:ext uri="{BB962C8B-B14F-4D97-AF65-F5344CB8AC3E}">
        <p14:creationId xmlns:p14="http://schemas.microsoft.com/office/powerpoint/2010/main" val="37327430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78">
                <a:solidFill>
                  <a:srgbClr val="7030A0"/>
                </a:solidFill>
                <a:latin typeface="黑体" panose="02010609060101010101" pitchFamily="49" charset="-122"/>
                <a:ea typeface="黑体" panose="02010609060101010101" pitchFamily="49" charset="-122"/>
                <a:cs typeface="+mn-cs"/>
              </a:rPr>
              <a:t>8.2.2  </a:t>
            </a:r>
            <a:r>
              <a:rPr lang="zh-CN" altLang="en-US" sz="4000" dirty="0" bmk="_Toc500096878">
                <a:solidFill>
                  <a:srgbClr val="7030A0"/>
                </a:solidFill>
                <a:latin typeface="黑体" panose="02010609060101010101" pitchFamily="49" charset="-122"/>
                <a:ea typeface="黑体" panose="02010609060101010101" pitchFamily="49" charset="-122"/>
                <a:cs typeface="+mn-cs"/>
              </a:rPr>
              <a:t>自动打码</a:t>
            </a:r>
            <a:endParaRPr lang="zh-CN" altLang="en-US" sz="4000" dirty="0" bmk="_Toc500096877">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1097280" y="1952803"/>
            <a:ext cx="10727473"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58763"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1</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a:t>
            </a:r>
            <a:r>
              <a:rPr kumimoji="0" lang="en-US" altLang="zh-CN" i="0" u="none" strike="noStrike" cap="none" normalizeH="0" baseline="0" dirty="0" smtClean="0">
                <a:ln>
                  <a:noFill/>
                </a:ln>
                <a:solidFill>
                  <a:srgbClr val="C00000"/>
                </a:solidFill>
                <a:effectLst/>
                <a:ea typeface="方正兰亭中黑简体"/>
                <a:cs typeface="Times New Roman" panose="02020603050405020304" pitchFamily="18" charset="0"/>
              </a:rPr>
              <a:t>Python</a:t>
            </a:r>
            <a:r>
              <a:rPr kumimoji="0" lang="zh-CN" altLang="en-US" i="0" u="none" strike="noStrike" cap="none" normalizeH="0" baseline="0" dirty="0" smtClean="0">
                <a:ln>
                  <a:noFill/>
                </a:ln>
                <a:solidFill>
                  <a:srgbClr val="C00000"/>
                </a:solidFill>
                <a:effectLst/>
                <a:ea typeface="方正兰亭中黑简体"/>
                <a:cs typeface="Times New Roman" panose="02020603050405020304" pitchFamily="18" charset="0"/>
              </a:rPr>
              <a:t>图像识别</a:t>
            </a:r>
            <a:endParaRPr kumimoji="0" lang="zh-CN" altLang="en-US" i="0" u="none" strike="noStrike" cap="none" normalizeH="0" baseline="0" dirty="0" smtClean="0">
              <a:ln>
                <a:noFill/>
              </a:ln>
              <a:solidFill>
                <a:srgbClr val="C00000"/>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的强大，在于它有非常多的第三方库。</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对于验证码识别，</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Python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也有现成的库来使用。</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lang="en-US" altLang="zh-CN" dirty="0">
                <a:latin typeface="Times New Roman" panose="02020603050405020304" pitchFamily="18" charset="0"/>
                <a:ea typeface="方正兰亭刊宋简体"/>
                <a:cs typeface="Times New Roman" panose="02020603050405020304" pitchFamily="18" charset="0"/>
              </a:rPr>
              <a:t> </a:t>
            </a:r>
            <a:r>
              <a:rPr lang="en-US" altLang="zh-CN"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开源的</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OCR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库</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pytesseract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配合图像识别引擎</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tesseract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，可以用来将图片中的文字转换为文本。</a:t>
            </a:r>
            <a:endPar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     这种方式在爬虫中的应用并不多见。因为现在大部分的验证码都加上了干扰的纹理，已经很少能用单机版的图片识别方式来识别了。所以如果使用这种方式，只有两种情况：网站的验证码极其简单工整，使用大量的验证码来训练</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书宋简体"/>
                <a:cs typeface="Times New Roman" panose="02020603050405020304" pitchFamily="18" charset="0"/>
              </a:rPr>
              <a:t>tesseract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书宋简体"/>
                <a:cs typeface="Times New Roman" panose="02020603050405020304" pitchFamily="18" charset="0"/>
              </a:rPr>
              <a:t>。</a:t>
            </a:r>
            <a:r>
              <a:rPr kumimoji="0" lang="zh-CN" altLang="en-US"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3953026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016" y="1845734"/>
            <a:ext cx="11307336" cy="4023360"/>
          </a:xfrm>
        </p:spPr>
        <p:txBody>
          <a:bodyPr>
            <a:normAutofit lnSpcReduction="10000"/>
          </a:bodyPr>
          <a:lstStyle/>
          <a:p>
            <a:pPr marL="0" indent="0">
              <a:buNone/>
            </a:pPr>
            <a:r>
              <a:rPr lang="zh-CN" altLang="zh-CN" dirty="0"/>
              <a:t>（</a:t>
            </a:r>
            <a:r>
              <a:rPr lang="en-US" altLang="zh-CN" dirty="0"/>
              <a:t>1</a:t>
            </a:r>
            <a:r>
              <a:rPr lang="zh-CN" altLang="zh-CN" dirty="0"/>
              <a:t>）安装</a:t>
            </a:r>
            <a:r>
              <a:rPr lang="en-US" altLang="zh-CN" dirty="0" err="1"/>
              <a:t>tesseract</a:t>
            </a:r>
            <a:endParaRPr lang="zh-CN" altLang="zh-CN" dirty="0"/>
          </a:p>
          <a:p>
            <a:r>
              <a:rPr lang="en-US" altLang="zh-CN" dirty="0" smtClean="0"/>
              <a:t>        </a:t>
            </a:r>
            <a:r>
              <a:rPr lang="zh-CN" altLang="zh-CN" dirty="0" smtClean="0"/>
              <a:t>使用</a:t>
            </a:r>
            <a:r>
              <a:rPr lang="en-US" altLang="zh-CN" dirty="0"/>
              <a:t>Windows</a:t>
            </a:r>
            <a:r>
              <a:rPr lang="zh-CN" altLang="zh-CN" dirty="0"/>
              <a:t>的读者，请打开网页下载安装</a:t>
            </a:r>
            <a:r>
              <a:rPr lang="zh-CN" altLang="zh-CN" dirty="0" smtClean="0"/>
              <a:t>包：</a:t>
            </a:r>
            <a:r>
              <a:rPr lang="en-US" altLang="zh-CN" dirty="0" smtClean="0"/>
              <a:t>https</a:t>
            </a:r>
            <a:r>
              <a:rPr lang="en-US" altLang="zh-CN" dirty="0"/>
              <a:t>://</a:t>
            </a:r>
            <a:r>
              <a:rPr lang="en-US" altLang="zh-CN" dirty="0" smtClean="0"/>
              <a:t>github.com/ </a:t>
            </a:r>
            <a:r>
              <a:rPr lang="en-US" altLang="zh-CN" dirty="0" err="1" smtClean="0"/>
              <a:t>tesseract-ocr</a:t>
            </a:r>
            <a:r>
              <a:rPr lang="en-US" altLang="zh-CN" dirty="0" smtClean="0"/>
              <a:t>/</a:t>
            </a:r>
            <a:r>
              <a:rPr lang="en-US" altLang="zh-CN" dirty="0" err="1" smtClean="0"/>
              <a:t>tesseract</a:t>
            </a:r>
            <a:r>
              <a:rPr lang="en-US" altLang="zh-CN" dirty="0" smtClean="0"/>
              <a:t>/wiki/Downloads</a:t>
            </a:r>
            <a:r>
              <a:rPr lang="zh-CN" altLang="zh-CN" dirty="0"/>
              <a:t>，在“</a:t>
            </a:r>
            <a:r>
              <a:rPr lang="en-US" altLang="zh-CN" dirty="0"/>
              <a:t>3rd party Windows </a:t>
            </a:r>
            <a:r>
              <a:rPr lang="en-US" altLang="zh-CN" dirty="0" err="1"/>
              <a:t>exe's</a:t>
            </a:r>
            <a:r>
              <a:rPr lang="en-US" altLang="zh-CN" dirty="0" smtClean="0"/>
              <a:t>/ installer</a:t>
            </a:r>
            <a:r>
              <a:rPr lang="zh-CN" altLang="zh-CN" dirty="0"/>
              <a:t>”下面可以找到</a:t>
            </a:r>
            <a:r>
              <a:rPr lang="en-US" altLang="zh-CN" dirty="0"/>
              <a:t>.exe</a:t>
            </a:r>
            <a:r>
              <a:rPr lang="zh-CN" altLang="zh-CN" dirty="0"/>
              <a:t>安装包。</a:t>
            </a:r>
          </a:p>
          <a:p>
            <a:r>
              <a:rPr lang="en-US" altLang="zh-CN" dirty="0" smtClean="0"/>
              <a:t>        </a:t>
            </a:r>
            <a:r>
              <a:rPr lang="zh-CN" altLang="zh-CN" dirty="0" smtClean="0"/>
              <a:t>使用</a:t>
            </a:r>
            <a:r>
              <a:rPr lang="en-US" altLang="zh-CN" dirty="0"/>
              <a:t>Mac</a:t>
            </a:r>
            <a:r>
              <a:rPr lang="zh-CN" altLang="zh-CN" dirty="0"/>
              <a:t>的读者可以通过</a:t>
            </a:r>
            <a:r>
              <a:rPr lang="en-US" altLang="zh-CN" dirty="0"/>
              <a:t>Homebrew</a:t>
            </a:r>
            <a:r>
              <a:rPr lang="zh-CN" altLang="zh-CN" dirty="0"/>
              <a:t>安装：</a:t>
            </a:r>
          </a:p>
          <a:p>
            <a:r>
              <a:rPr lang="zh-CN" altLang="zh-CN" dirty="0">
                <a:solidFill>
                  <a:srgbClr val="0070C0"/>
                </a:solidFill>
              </a:rPr>
              <a:t>brew install tesseract</a:t>
            </a:r>
          </a:p>
          <a:p>
            <a:r>
              <a:rPr lang="en-US" altLang="zh-CN" dirty="0" smtClean="0"/>
              <a:t>        </a:t>
            </a:r>
            <a:r>
              <a:rPr lang="zh-CN" altLang="zh-CN" dirty="0" smtClean="0"/>
              <a:t>使用</a:t>
            </a:r>
            <a:r>
              <a:rPr lang="en-US" altLang="zh-CN" dirty="0"/>
              <a:t>Ubuntu</a:t>
            </a:r>
            <a:r>
              <a:rPr lang="zh-CN" altLang="zh-CN" dirty="0"/>
              <a:t>的读者可以直接通过</a:t>
            </a:r>
            <a:r>
              <a:rPr lang="en-US" altLang="zh-CN" dirty="0"/>
              <a:t>apt-get</a:t>
            </a:r>
            <a:r>
              <a:rPr lang="zh-CN" altLang="zh-CN" dirty="0"/>
              <a:t>安装：</a:t>
            </a:r>
          </a:p>
          <a:p>
            <a:r>
              <a:rPr lang="zh-CN" altLang="zh-CN" dirty="0">
                <a:solidFill>
                  <a:srgbClr val="0070C0"/>
                </a:solidFill>
              </a:rPr>
              <a:t>sudo apt-get install tesseract-orc</a:t>
            </a:r>
          </a:p>
          <a:p>
            <a:endParaRPr lang="zh-CN" altLang="en-US" dirty="0"/>
          </a:p>
        </p:txBody>
      </p:sp>
      <p:pic>
        <p:nvPicPr>
          <p:cNvPr id="4" name="Picture 2" descr="C:\Program Files\Microsoft Office\MEDIA\CAGCAT10\j0195812.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61439" y="4168533"/>
            <a:ext cx="1773022" cy="182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865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8351" y="1845734"/>
            <a:ext cx="11329639" cy="4023360"/>
          </a:xfrm>
        </p:spPr>
        <p:txBody>
          <a:bodyPr/>
          <a:lstStyle/>
          <a:p>
            <a:pPr marL="0" indent="0">
              <a:buNone/>
            </a:pPr>
            <a:r>
              <a:rPr lang="zh-CN" altLang="zh-CN" dirty="0"/>
              <a:t>（</a:t>
            </a:r>
            <a:r>
              <a:rPr lang="en-US" altLang="zh-CN" dirty="0"/>
              <a:t>2</a:t>
            </a:r>
            <a:r>
              <a:rPr lang="zh-CN" altLang="zh-CN" dirty="0"/>
              <a:t>）安装</a:t>
            </a:r>
            <a:r>
              <a:rPr lang="en-US" altLang="zh-CN" dirty="0"/>
              <a:t>Python</a:t>
            </a:r>
            <a:r>
              <a:rPr lang="zh-CN" altLang="zh-CN" dirty="0"/>
              <a:t>库</a:t>
            </a:r>
          </a:p>
          <a:p>
            <a:r>
              <a:rPr lang="en-US" altLang="zh-CN" dirty="0" smtClean="0"/>
              <a:t>        </a:t>
            </a:r>
            <a:r>
              <a:rPr lang="zh-CN" altLang="zh-CN" dirty="0" smtClean="0"/>
              <a:t>要</a:t>
            </a:r>
            <a:r>
              <a:rPr lang="zh-CN" altLang="zh-CN" dirty="0"/>
              <a:t>使用</a:t>
            </a:r>
            <a:r>
              <a:rPr lang="en-US" altLang="zh-CN" dirty="0" err="1"/>
              <a:t>tesseract</a:t>
            </a:r>
            <a:r>
              <a:rPr lang="zh-CN" altLang="zh-CN" dirty="0"/>
              <a:t>来进行图像识别，需要安装两个第三方库</a:t>
            </a:r>
            <a:r>
              <a:rPr lang="en-US" altLang="zh-CN" dirty="0"/>
              <a:t>:</a:t>
            </a:r>
            <a:endParaRPr lang="zh-CN" altLang="zh-CN" dirty="0"/>
          </a:p>
          <a:p>
            <a:r>
              <a:rPr lang="zh-CN" altLang="zh-CN" dirty="0">
                <a:solidFill>
                  <a:srgbClr val="0070C0"/>
                </a:solidFill>
              </a:rPr>
              <a:t>pip install Pillow</a:t>
            </a:r>
          </a:p>
          <a:p>
            <a:r>
              <a:rPr lang="zh-CN" altLang="zh-CN" dirty="0">
                <a:solidFill>
                  <a:srgbClr val="0070C0"/>
                </a:solidFill>
              </a:rPr>
              <a:t>pip install pytesseract</a:t>
            </a:r>
          </a:p>
          <a:p>
            <a:r>
              <a:rPr lang="en-US" altLang="zh-CN" dirty="0" smtClean="0"/>
              <a:t>         </a:t>
            </a:r>
            <a:r>
              <a:rPr lang="zh-CN" altLang="zh-CN" dirty="0" smtClean="0"/>
              <a:t>其中</a:t>
            </a:r>
            <a:r>
              <a:rPr lang="zh-CN" altLang="zh-CN" dirty="0"/>
              <a:t>，</a:t>
            </a:r>
            <a:r>
              <a:rPr lang="en-US" altLang="zh-CN" dirty="0"/>
              <a:t>Pillow</a:t>
            </a:r>
            <a:r>
              <a:rPr lang="zh-CN" altLang="zh-CN" dirty="0"/>
              <a:t>是</a:t>
            </a:r>
            <a:r>
              <a:rPr lang="en-US" altLang="zh-CN" dirty="0"/>
              <a:t>Python</a:t>
            </a:r>
            <a:r>
              <a:rPr lang="zh-CN" altLang="zh-CN" dirty="0"/>
              <a:t>中专门用来处理图像的第三方库，</a:t>
            </a:r>
            <a:r>
              <a:rPr lang="en-US" altLang="zh-CN" dirty="0" err="1"/>
              <a:t>pytesseract</a:t>
            </a:r>
            <a:r>
              <a:rPr lang="zh-CN" altLang="zh-CN" dirty="0"/>
              <a:t>是专门用来操作</a:t>
            </a:r>
            <a:r>
              <a:rPr lang="en-US" altLang="zh-CN" dirty="0" err="1"/>
              <a:t>tesseract</a:t>
            </a:r>
            <a:r>
              <a:rPr lang="zh-CN" altLang="zh-CN" dirty="0"/>
              <a:t>的第三方库。</a:t>
            </a:r>
          </a:p>
          <a:p>
            <a:endParaRPr lang="zh-CN" altLang="en-US" dirty="0"/>
          </a:p>
        </p:txBody>
      </p:sp>
    </p:spTree>
    <p:extLst>
      <p:ext uri="{BB962C8B-B14F-4D97-AF65-F5344CB8AC3E}">
        <p14:creationId xmlns:p14="http://schemas.microsoft.com/office/powerpoint/2010/main" val="4291427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zh-CN" dirty="0"/>
              <a:t>（</a:t>
            </a:r>
            <a:r>
              <a:rPr lang="en-US" altLang="zh-CN" dirty="0"/>
              <a:t>3</a:t>
            </a:r>
            <a:r>
              <a:rPr lang="zh-CN" altLang="zh-CN" dirty="0"/>
              <a:t>）</a:t>
            </a:r>
            <a:r>
              <a:rPr lang="en-US" altLang="zh-CN" dirty="0" err="1"/>
              <a:t>tesseract</a:t>
            </a:r>
            <a:r>
              <a:rPr lang="zh-CN" altLang="zh-CN" dirty="0"/>
              <a:t>的使用</a:t>
            </a:r>
          </a:p>
          <a:p>
            <a:r>
              <a:rPr lang="en-US" altLang="zh-CN" dirty="0" smtClean="0"/>
              <a:t>          </a:t>
            </a:r>
            <a:r>
              <a:rPr lang="en-US" altLang="zh-CN" dirty="0" err="1" smtClean="0"/>
              <a:t>tesseract</a:t>
            </a:r>
            <a:r>
              <a:rPr lang="zh-CN" altLang="zh-CN" dirty="0"/>
              <a:t>的使用非常简单。</a:t>
            </a:r>
          </a:p>
          <a:p>
            <a:r>
              <a:rPr lang="zh-CN" altLang="zh-CN" dirty="0"/>
              <a:t>① 导入</a:t>
            </a:r>
            <a:r>
              <a:rPr lang="en-US" altLang="zh-CN" dirty="0" err="1"/>
              <a:t>pytesseract</a:t>
            </a:r>
            <a:r>
              <a:rPr lang="zh-CN" altLang="zh-CN" dirty="0"/>
              <a:t>和</a:t>
            </a:r>
            <a:r>
              <a:rPr lang="en-US" altLang="zh-CN" dirty="0"/>
              <a:t>Pillow</a:t>
            </a:r>
            <a:r>
              <a:rPr lang="zh-CN" altLang="zh-CN" dirty="0"/>
              <a:t>。</a:t>
            </a:r>
          </a:p>
          <a:p>
            <a:r>
              <a:rPr lang="zh-CN" altLang="zh-CN" dirty="0"/>
              <a:t>② 打开图片。</a:t>
            </a:r>
          </a:p>
          <a:p>
            <a:r>
              <a:rPr lang="zh-CN" altLang="zh-CN" dirty="0"/>
              <a:t>③ 识别</a:t>
            </a:r>
            <a:r>
              <a:rPr lang="zh-CN" altLang="zh-CN" dirty="0" smtClean="0"/>
              <a:t>。</a:t>
            </a:r>
            <a:endParaRPr lang="zh-CN" altLang="zh-CN" dirty="0"/>
          </a:p>
        </p:txBody>
      </p:sp>
      <p:sp>
        <p:nvSpPr>
          <p:cNvPr id="4" name="椭圆 3"/>
          <p:cNvSpPr/>
          <p:nvPr/>
        </p:nvSpPr>
        <p:spPr>
          <a:xfrm>
            <a:off x="8151541" y="3129054"/>
            <a:ext cx="2732049" cy="2524614"/>
          </a:xfrm>
          <a:prstGeom prst="ellipse">
            <a:avLst/>
          </a:prstGeom>
          <a:blipFill>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5121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通过</a:t>
            </a:r>
            <a:r>
              <a:rPr lang="zh-CN" altLang="zh-CN" dirty="0"/>
              <a:t>以下代码来实现最简单的图片识别：</a:t>
            </a:r>
          </a:p>
          <a:p>
            <a:r>
              <a:rPr lang="zh-CN" altLang="zh-CN" dirty="0">
                <a:solidFill>
                  <a:srgbClr val="0070C0"/>
                </a:solidFill>
              </a:rPr>
              <a:t>import pytesseract</a:t>
            </a:r>
          </a:p>
          <a:p>
            <a:r>
              <a:rPr lang="zh-CN" altLang="zh-CN" dirty="0">
                <a:solidFill>
                  <a:srgbClr val="0070C0"/>
                </a:solidFill>
              </a:rPr>
              <a:t>from PIL import Image</a:t>
            </a:r>
          </a:p>
          <a:p>
            <a:r>
              <a:rPr lang="zh-CN" altLang="zh-CN" dirty="0">
                <a:solidFill>
                  <a:srgbClr val="0070C0"/>
                </a:solidFill>
              </a:rPr>
              <a:t>image = Image.open('验证码.png')</a:t>
            </a:r>
          </a:p>
          <a:p>
            <a:r>
              <a:rPr lang="zh-CN" altLang="zh-CN" dirty="0">
                <a:solidFill>
                  <a:srgbClr val="0070C0"/>
                </a:solidFill>
              </a:rPr>
              <a:t>code = pytesseract.image_to_string(image)</a:t>
            </a:r>
          </a:p>
          <a:p>
            <a:r>
              <a:rPr lang="zh-CN" altLang="zh-CN" dirty="0">
                <a:solidFill>
                  <a:srgbClr val="0070C0"/>
                </a:solidFill>
              </a:rPr>
              <a:t>print(code)</a:t>
            </a:r>
          </a:p>
          <a:p>
            <a:r>
              <a:rPr lang="en-US" altLang="zh-CN" dirty="0" smtClean="0"/>
              <a:t>          </a:t>
            </a:r>
            <a:r>
              <a:rPr lang="zh-CN" altLang="zh-CN" dirty="0" smtClean="0"/>
              <a:t>运行</a:t>
            </a:r>
            <a:r>
              <a:rPr lang="zh-CN" altLang="zh-CN" dirty="0"/>
              <a:t>结果如图</a:t>
            </a:r>
            <a:r>
              <a:rPr lang="en-US" altLang="zh-CN" dirty="0"/>
              <a:t>8-17</a:t>
            </a:r>
            <a:r>
              <a:rPr lang="zh-CN" altLang="zh-CN" dirty="0"/>
              <a:t>所示。</a:t>
            </a:r>
          </a:p>
          <a:p>
            <a:endParaRPr lang="zh-CN" altLang="en-US" dirty="0"/>
          </a:p>
          <a:p>
            <a:endParaRPr lang="zh-CN" altLang="en-US" dirty="0"/>
          </a:p>
        </p:txBody>
      </p:sp>
      <p:pic>
        <p:nvPicPr>
          <p:cNvPr id="4" name="Picture 2" descr="C:\Program Files\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24259" y="4080438"/>
            <a:ext cx="1952531" cy="207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2009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1382" y="1877495"/>
            <a:ext cx="7237400" cy="4065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605574" y="5965230"/>
            <a:ext cx="506901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8-17  </a:t>
            </a:r>
            <a:r>
              <a:rPr lang="zh-CN" altLang="zh-CN" b="1" kern="100" dirty="0">
                <a:latin typeface="Times New Roman" panose="02020603050405020304" pitchFamily="18" charset="0"/>
                <a:ea typeface="方正书宋简体"/>
                <a:cs typeface="宋体" panose="02010600030101010101" pitchFamily="2" charset="-122"/>
              </a:rPr>
              <a:t>使用</a:t>
            </a:r>
            <a:r>
              <a:rPr lang="en-US" altLang="zh-CN" b="1" kern="100" dirty="0" err="1">
                <a:latin typeface="Times New Roman" panose="02020603050405020304" pitchFamily="18" charset="0"/>
                <a:ea typeface="方正书宋简体"/>
              </a:rPr>
              <a:t>tesseract</a:t>
            </a:r>
            <a:r>
              <a:rPr lang="zh-CN" altLang="zh-CN" b="1" kern="100" dirty="0">
                <a:latin typeface="Times New Roman" panose="02020603050405020304" pitchFamily="18" charset="0"/>
                <a:ea typeface="方正书宋简体"/>
                <a:cs typeface="宋体" panose="02010600030101010101" pitchFamily="2" charset="-122"/>
              </a:rPr>
              <a:t>识别简单验证码的运行效果</a:t>
            </a:r>
            <a:endParaRPr lang="zh-CN" altLang="en-US" b="1" dirty="0"/>
          </a:p>
        </p:txBody>
      </p:sp>
    </p:spTree>
    <p:extLst>
      <p:ext uri="{BB962C8B-B14F-4D97-AF65-F5344CB8AC3E}">
        <p14:creationId xmlns:p14="http://schemas.microsoft.com/office/powerpoint/2010/main" val="3965890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_Toc500090341">
                <a:solidFill>
                  <a:srgbClr val="0070C0"/>
                </a:solidFill>
                <a:latin typeface="华文行楷" panose="02010800040101010101" pitchFamily="2" charset="-122"/>
                <a:ea typeface="华文行楷" panose="02010800040101010101" pitchFamily="2" charset="-122"/>
                <a:cs typeface="+mn-cs"/>
              </a:rPr>
              <a:t>8.1  </a:t>
            </a:r>
            <a:r>
              <a:rPr lang="zh-CN" altLang="zh-CN" sz="4000" dirty="0" bmk="_Toc500090341">
                <a:solidFill>
                  <a:srgbClr val="0070C0"/>
                </a:solidFill>
                <a:latin typeface="华文行楷" panose="02010800040101010101" pitchFamily="2" charset="-122"/>
                <a:ea typeface="华文行楷" panose="02010800040101010101" pitchFamily="2" charset="-122"/>
                <a:cs typeface="+mn-cs"/>
              </a:rPr>
              <a:t>模拟登录</a:t>
            </a:r>
            <a:endParaRPr lang="zh-CN" altLang="en-US" sz="4000" dirty="0" bmk="_Toc500090341">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p:txBody>
          <a:bodyPr/>
          <a:lstStyle/>
          <a:p>
            <a:r>
              <a:rPr lang="en-US" altLang="zh-CN" dirty="0" smtClean="0"/>
              <a:t>         </a:t>
            </a:r>
            <a:r>
              <a:rPr lang="zh-CN" altLang="zh-CN" dirty="0" smtClean="0"/>
              <a:t>以</a:t>
            </a:r>
            <a:r>
              <a:rPr lang="zh-CN" altLang="zh-CN" dirty="0"/>
              <a:t>知乎为例来进行说明。在登录状态下访问知乎，看到的首页如图</a:t>
            </a:r>
            <a:r>
              <a:rPr lang="en-US" altLang="zh-CN" dirty="0"/>
              <a:t>8-1</a:t>
            </a:r>
            <a:r>
              <a:rPr lang="zh-CN" altLang="zh-CN" dirty="0"/>
              <a:t>所示。</a:t>
            </a:r>
          </a:p>
          <a:p>
            <a:endParaRPr lang="zh-CN" altLang="en-US" dirty="0"/>
          </a:p>
        </p:txBody>
      </p:sp>
      <p:pic>
        <p:nvPicPr>
          <p:cNvPr id="1026" name="Picture 2" descr="8-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4296" y="2805307"/>
            <a:ext cx="5565458" cy="306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4563193" y="5869094"/>
            <a:ext cx="3377848"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8-1  </a:t>
            </a:r>
            <a:r>
              <a:rPr lang="zh-CN" altLang="zh-CN" b="1" kern="100" dirty="0">
                <a:latin typeface="Times New Roman" panose="02020603050405020304" pitchFamily="18" charset="0"/>
                <a:ea typeface="方正书宋简体"/>
                <a:cs typeface="Times New Roman" panose="02020603050405020304" pitchFamily="18" charset="0"/>
              </a:rPr>
              <a:t>登录以后看到的知乎首页</a:t>
            </a:r>
            <a:endParaRPr lang="zh-CN" altLang="en-US" b="1" dirty="0"/>
          </a:p>
        </p:txBody>
      </p:sp>
    </p:spTree>
    <p:extLst>
      <p:ext uri="{BB962C8B-B14F-4D97-AF65-F5344CB8AC3E}">
        <p14:creationId xmlns:p14="http://schemas.microsoft.com/office/powerpoint/2010/main" val="2325548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smtClean="0"/>
              <a:t>        </a:t>
            </a:r>
            <a:r>
              <a:rPr lang="zh-CN" altLang="zh-CN" dirty="0" smtClean="0"/>
              <a:t>如果</a:t>
            </a:r>
            <a:r>
              <a:rPr lang="zh-CN" altLang="zh-CN" dirty="0"/>
              <a:t>使用</a:t>
            </a:r>
            <a:r>
              <a:rPr lang="en-US" altLang="zh-CN" dirty="0"/>
              <a:t>Mac OS</a:t>
            </a:r>
            <a:r>
              <a:rPr lang="zh-CN" altLang="zh-CN" dirty="0"/>
              <a:t>，并且使用</a:t>
            </a:r>
            <a:r>
              <a:rPr lang="en-US" altLang="zh-CN" dirty="0"/>
              <a:t>Homebrew</a:t>
            </a:r>
            <a:r>
              <a:rPr lang="zh-CN" altLang="zh-CN" dirty="0"/>
              <a:t>安装</a:t>
            </a:r>
            <a:r>
              <a:rPr lang="en-US" altLang="zh-CN" dirty="0" err="1"/>
              <a:t>tesseract</a:t>
            </a:r>
            <a:r>
              <a:rPr lang="zh-CN" altLang="zh-CN" dirty="0"/>
              <a:t>，那么有可能程序会报以下错误：</a:t>
            </a:r>
          </a:p>
          <a:p>
            <a:r>
              <a:rPr lang="zh-CN" altLang="zh-CN" dirty="0">
                <a:solidFill>
                  <a:srgbClr val="0070C0"/>
                </a:solidFill>
              </a:rPr>
              <a:t>FileNotFoundError: [Errno2] No such file or directory: ‘tesseract’</a:t>
            </a:r>
          </a:p>
          <a:p>
            <a:r>
              <a:rPr lang="en-US" altLang="zh-CN" dirty="0" smtClean="0"/>
              <a:t>        </a:t>
            </a:r>
            <a:r>
              <a:rPr lang="zh-CN" altLang="zh-CN" dirty="0" smtClean="0"/>
              <a:t>这</a:t>
            </a:r>
            <a:r>
              <a:rPr lang="zh-CN" altLang="zh-CN" dirty="0"/>
              <a:t>是因为</a:t>
            </a:r>
            <a:r>
              <a:rPr lang="en-US" altLang="zh-CN" dirty="0"/>
              <a:t>Homebrew</a:t>
            </a:r>
            <a:r>
              <a:rPr lang="zh-CN" altLang="zh-CN" dirty="0"/>
              <a:t>没有把</a:t>
            </a:r>
            <a:r>
              <a:rPr lang="en-US" altLang="zh-CN" dirty="0" err="1"/>
              <a:t>tesseract</a:t>
            </a:r>
            <a:r>
              <a:rPr lang="zh-CN" altLang="zh-CN" dirty="0"/>
              <a:t>加入到系统的环境变量的缘故</a:t>
            </a:r>
            <a:r>
              <a:rPr lang="zh-CN" altLang="zh-CN" dirty="0" smtClean="0"/>
              <a:t>。</a:t>
            </a:r>
            <a:endParaRPr lang="zh-CN" altLang="en-US" dirty="0"/>
          </a:p>
        </p:txBody>
      </p:sp>
    </p:spTree>
    <p:extLst>
      <p:ext uri="{BB962C8B-B14F-4D97-AF65-F5344CB8AC3E}">
        <p14:creationId xmlns:p14="http://schemas.microsoft.com/office/powerpoint/2010/main" val="3233534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80" y="1845734"/>
            <a:ext cx="10355022" cy="4023360"/>
          </a:xfrm>
        </p:spPr>
        <p:txBody>
          <a:bodyPr/>
          <a:lstStyle/>
          <a:p>
            <a:r>
              <a:rPr lang="en-US" altLang="zh-CN" dirty="0" smtClean="0"/>
              <a:t>        </a:t>
            </a:r>
            <a:r>
              <a:rPr lang="zh-CN" altLang="zh-CN" dirty="0" smtClean="0"/>
              <a:t>要</a:t>
            </a:r>
            <a:r>
              <a:rPr lang="zh-CN" altLang="zh-CN" dirty="0"/>
              <a:t>解决这个问题，需要修改</a:t>
            </a:r>
            <a:r>
              <a:rPr lang="en-US" altLang="zh-CN" dirty="0"/>
              <a:t>Python</a:t>
            </a:r>
            <a:r>
              <a:rPr lang="zh-CN" altLang="zh-CN" dirty="0"/>
              <a:t>安装文件夹下面的</a:t>
            </a:r>
            <a:r>
              <a:rPr lang="en-US" altLang="zh-CN" dirty="0"/>
              <a:t>lib/site-packages/</a:t>
            </a:r>
            <a:r>
              <a:rPr lang="en-US" altLang="zh-CN" dirty="0" err="1"/>
              <a:t>pytesseract</a:t>
            </a:r>
            <a:r>
              <a:rPr lang="zh-CN" altLang="zh-CN" dirty="0"/>
              <a:t>文件夹中的</a:t>
            </a:r>
            <a:r>
              <a:rPr lang="en-US" altLang="zh-CN" dirty="0"/>
              <a:t>pytesseract.py</a:t>
            </a:r>
            <a:r>
              <a:rPr lang="zh-CN" altLang="zh-CN" dirty="0"/>
              <a:t>文件，将第</a:t>
            </a:r>
            <a:r>
              <a:rPr lang="en-US" altLang="zh-CN" dirty="0"/>
              <a:t>21</a:t>
            </a:r>
            <a:r>
              <a:rPr lang="zh-CN" altLang="zh-CN" dirty="0"/>
              <a:t>行的代码：</a:t>
            </a:r>
          </a:p>
          <a:p>
            <a:r>
              <a:rPr lang="zh-CN" altLang="zh-CN" dirty="0">
                <a:solidFill>
                  <a:srgbClr val="0070C0"/>
                </a:solidFill>
              </a:rPr>
              <a:t>tesseract_cmd = 'tesseract'</a:t>
            </a:r>
          </a:p>
          <a:p>
            <a:r>
              <a:rPr lang="en-US" altLang="zh-CN" dirty="0" smtClean="0"/>
              <a:t>        </a:t>
            </a:r>
            <a:r>
              <a:rPr lang="zh-CN" altLang="zh-CN" dirty="0" smtClean="0"/>
              <a:t>修改</a:t>
            </a:r>
            <a:r>
              <a:rPr lang="zh-CN" altLang="zh-CN" dirty="0"/>
              <a:t>为：</a:t>
            </a:r>
          </a:p>
          <a:p>
            <a:r>
              <a:rPr lang="zh-CN" altLang="zh-CN" dirty="0">
                <a:solidFill>
                  <a:srgbClr val="0070C0"/>
                </a:solidFill>
              </a:rPr>
              <a:t>tesseract_cmd = '/usr/local/bin/tesseract'</a:t>
            </a:r>
          </a:p>
          <a:p>
            <a:r>
              <a:rPr lang="en-US" altLang="zh-CN" dirty="0" smtClean="0"/>
              <a:t>        </a:t>
            </a:r>
            <a:r>
              <a:rPr lang="zh-CN" altLang="zh-CN" dirty="0" smtClean="0"/>
              <a:t>修改</a:t>
            </a:r>
            <a:r>
              <a:rPr lang="zh-CN" altLang="zh-CN" dirty="0"/>
              <a:t>代码如图</a:t>
            </a:r>
            <a:r>
              <a:rPr lang="en-US" altLang="zh-CN" dirty="0"/>
              <a:t>8-18</a:t>
            </a:r>
            <a:r>
              <a:rPr lang="zh-CN" altLang="zh-CN" dirty="0"/>
              <a:t>所示。</a:t>
            </a:r>
          </a:p>
          <a:p>
            <a:endParaRPr lang="zh-CN" altLang="en-US" dirty="0"/>
          </a:p>
          <a:p>
            <a:endParaRPr lang="zh-CN" altLang="en-US" dirty="0"/>
          </a:p>
        </p:txBody>
      </p:sp>
    </p:spTree>
    <p:extLst>
      <p:ext uri="{BB962C8B-B14F-4D97-AF65-F5344CB8AC3E}">
        <p14:creationId xmlns:p14="http://schemas.microsoft.com/office/powerpoint/2010/main" val="23912646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385" y="2215066"/>
            <a:ext cx="6746487" cy="4023360"/>
          </a:xfrm>
        </p:spPr>
        <p:txBody>
          <a:bodyPr/>
          <a:lstStyle/>
          <a:p>
            <a:r>
              <a:rPr lang="en-US" altLang="zh-CN" dirty="0" smtClean="0"/>
              <a:t>         </a:t>
            </a:r>
            <a:r>
              <a:rPr lang="zh-CN" altLang="zh-CN" dirty="0" smtClean="0"/>
              <a:t>要</a:t>
            </a:r>
            <a:r>
              <a:rPr lang="zh-CN" altLang="zh-CN" dirty="0"/>
              <a:t>找到这个文件，最简单的办法是在</a:t>
            </a:r>
            <a:r>
              <a:rPr lang="en-US" altLang="zh-CN" dirty="0" err="1"/>
              <a:t>PyCharm</a:t>
            </a:r>
            <a:r>
              <a:rPr lang="zh-CN" altLang="zh-CN" dirty="0"/>
              <a:t>中先使用</a:t>
            </a:r>
            <a:r>
              <a:rPr lang="en-US" altLang="zh-CN" dirty="0"/>
              <a:t>import</a:t>
            </a:r>
            <a:r>
              <a:rPr lang="zh-CN" altLang="zh-CN" dirty="0"/>
              <a:t>导入</a:t>
            </a:r>
            <a:r>
              <a:rPr lang="en-US" altLang="zh-CN" dirty="0" err="1"/>
              <a:t>pytesseract</a:t>
            </a:r>
            <a:r>
              <a:rPr lang="zh-CN" altLang="zh-CN" dirty="0"/>
              <a:t>，然后，使用</a:t>
            </a:r>
            <a:r>
              <a:rPr lang="en-US" altLang="zh-CN" dirty="0"/>
              <a:t>Windows</a:t>
            </a:r>
            <a:r>
              <a:rPr lang="zh-CN" altLang="zh-CN" dirty="0"/>
              <a:t>和</a:t>
            </a:r>
            <a:r>
              <a:rPr lang="en-US" altLang="zh-CN" dirty="0"/>
              <a:t>Linux</a:t>
            </a:r>
            <a:r>
              <a:rPr lang="zh-CN" altLang="zh-CN" dirty="0"/>
              <a:t>系统的读者按下</a:t>
            </a:r>
            <a:r>
              <a:rPr lang="en-US" altLang="zh-CN" dirty="0"/>
              <a:t>Ctrl</a:t>
            </a:r>
            <a:r>
              <a:rPr lang="zh-CN" altLang="zh-CN" dirty="0"/>
              <a:t>键并单击“</a:t>
            </a:r>
            <a:r>
              <a:rPr lang="en-US" altLang="zh-CN" dirty="0" err="1"/>
              <a:t>pytesseract</a:t>
            </a:r>
            <a:r>
              <a:rPr lang="zh-CN" altLang="zh-CN" dirty="0"/>
              <a:t>”即可；使用</a:t>
            </a:r>
            <a:r>
              <a:rPr lang="en-US" altLang="zh-CN" dirty="0"/>
              <a:t>Mac OS</a:t>
            </a:r>
            <a:r>
              <a:rPr lang="zh-CN" altLang="zh-CN" dirty="0"/>
              <a:t>系统的读者按下</a:t>
            </a:r>
            <a:r>
              <a:rPr lang="en-US" altLang="zh-CN" dirty="0"/>
              <a:t>Command</a:t>
            </a:r>
            <a:r>
              <a:rPr lang="zh-CN" altLang="zh-CN" dirty="0"/>
              <a:t>键并单击“</a:t>
            </a:r>
            <a:r>
              <a:rPr lang="en-US" altLang="zh-CN" dirty="0" err="1"/>
              <a:t>pytesseract</a:t>
            </a:r>
            <a:r>
              <a:rPr lang="zh-CN" altLang="zh-CN" dirty="0"/>
              <a:t>”即可。这样，</a:t>
            </a:r>
            <a:r>
              <a:rPr lang="en-US" altLang="zh-CN" dirty="0" err="1"/>
              <a:t>PyCharm</a:t>
            </a:r>
            <a:r>
              <a:rPr lang="zh-CN" altLang="zh-CN" dirty="0"/>
              <a:t>就会自动打开这个文件。</a:t>
            </a:r>
          </a:p>
          <a:p>
            <a:endParaRPr lang="zh-CN" altLang="en-US" dirty="0"/>
          </a:p>
        </p:txBody>
      </p:sp>
      <p:pic>
        <p:nvPicPr>
          <p:cNvPr id="4" name="图片 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10959" y="2000830"/>
            <a:ext cx="4585791" cy="3630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7069872" y="5869094"/>
            <a:ext cx="4615366"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8-18  </a:t>
            </a:r>
            <a:r>
              <a:rPr lang="zh-CN" altLang="zh-CN" b="1" kern="100" dirty="0">
                <a:latin typeface="Times New Roman" panose="02020603050405020304" pitchFamily="18" charset="0"/>
                <a:ea typeface="方正书宋简体"/>
                <a:cs typeface="宋体" panose="02010600030101010101" pitchFamily="2" charset="-122"/>
              </a:rPr>
              <a:t>修改</a:t>
            </a:r>
            <a:r>
              <a:rPr lang="en-US" altLang="zh-CN" b="1" kern="100" dirty="0" err="1">
                <a:latin typeface="Times New Roman" panose="02020603050405020304" pitchFamily="18" charset="0"/>
                <a:ea typeface="方正书宋简体"/>
              </a:rPr>
              <a:t>pytesseract</a:t>
            </a:r>
            <a:r>
              <a:rPr lang="zh-CN" altLang="zh-CN" b="1" kern="100" dirty="0">
                <a:latin typeface="Times New Roman" panose="02020603050405020304" pitchFamily="18" charset="0"/>
                <a:ea typeface="方正书宋简体"/>
                <a:cs typeface="宋体" panose="02010600030101010101" pitchFamily="2" charset="-122"/>
              </a:rPr>
              <a:t>中的可执行文件地址</a:t>
            </a:r>
            <a:endParaRPr lang="zh-CN" altLang="en-US" b="1" dirty="0"/>
          </a:p>
        </p:txBody>
      </p:sp>
    </p:spTree>
    <p:extLst>
      <p:ext uri="{BB962C8B-B14F-4D97-AF65-F5344CB8AC3E}">
        <p14:creationId xmlns:p14="http://schemas.microsoft.com/office/powerpoint/2010/main" val="31210324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7279" y="1845734"/>
            <a:ext cx="10265813" cy="4023360"/>
          </a:xfrm>
        </p:spPr>
        <p:txBody>
          <a:bodyPr>
            <a:normAutofit/>
          </a:bodyPr>
          <a:lstStyle/>
          <a:p>
            <a:r>
              <a:rPr lang="en-US" altLang="zh-CN" dirty="0">
                <a:solidFill>
                  <a:srgbClr val="C00000"/>
                </a:solidFill>
              </a:rPr>
              <a:t>2</a:t>
            </a:r>
            <a:r>
              <a:rPr lang="zh-CN" altLang="zh-CN" dirty="0">
                <a:solidFill>
                  <a:srgbClr val="C00000"/>
                </a:solidFill>
              </a:rPr>
              <a:t>．打码网站</a:t>
            </a:r>
          </a:p>
          <a:p>
            <a:pPr marL="0" indent="0">
              <a:buNone/>
            </a:pPr>
            <a:r>
              <a:rPr lang="zh-CN" altLang="zh-CN" dirty="0"/>
              <a:t>（</a:t>
            </a:r>
            <a:r>
              <a:rPr lang="en-US" altLang="zh-CN" dirty="0"/>
              <a:t>1</a:t>
            </a:r>
            <a:r>
              <a:rPr lang="zh-CN" altLang="zh-CN" dirty="0"/>
              <a:t>）打码网站介绍</a:t>
            </a:r>
          </a:p>
          <a:p>
            <a:r>
              <a:rPr lang="en-US" altLang="zh-CN" dirty="0" smtClean="0"/>
              <a:t>         </a:t>
            </a:r>
            <a:r>
              <a:rPr lang="zh-CN" altLang="zh-CN" dirty="0" smtClean="0"/>
              <a:t>在线</a:t>
            </a:r>
            <a:r>
              <a:rPr lang="zh-CN" altLang="zh-CN" dirty="0"/>
              <a:t>验证码识别的网站，简称打码网站。这些网站有一些是使用深度学习技术识别验证码，有一些是雇佣了很多人来人肉识别验证码</a:t>
            </a:r>
            <a:r>
              <a:rPr lang="zh-CN" altLang="zh-CN" dirty="0" smtClean="0"/>
              <a:t>。</a:t>
            </a:r>
            <a:endParaRPr lang="en-US" altLang="zh-CN" dirty="0" smtClean="0"/>
          </a:p>
          <a:p>
            <a:r>
              <a:rPr lang="en-US" altLang="zh-CN" dirty="0"/>
              <a:t> </a:t>
            </a:r>
            <a:r>
              <a:rPr lang="en-US" altLang="zh-CN" dirty="0" smtClean="0"/>
              <a:t>         </a:t>
            </a:r>
            <a:r>
              <a:rPr lang="zh-CN" altLang="zh-CN" dirty="0" smtClean="0"/>
              <a:t>网站</a:t>
            </a:r>
            <a:r>
              <a:rPr lang="zh-CN" altLang="zh-CN" dirty="0"/>
              <a:t>提供了接口来实现验证码识别服务。使用打码网站理论上可以识别任何使用输入方式来验证的验证码</a:t>
            </a:r>
            <a:r>
              <a:rPr lang="zh-CN" altLang="zh-CN" dirty="0" smtClean="0"/>
              <a:t>。</a:t>
            </a:r>
            <a:endParaRPr lang="zh-CN" altLang="zh-CN" dirty="0"/>
          </a:p>
        </p:txBody>
      </p:sp>
    </p:spTree>
    <p:extLst>
      <p:ext uri="{BB962C8B-B14F-4D97-AF65-F5344CB8AC3E}">
        <p14:creationId xmlns:p14="http://schemas.microsoft.com/office/powerpoint/2010/main" val="1394535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这种</a:t>
            </a:r>
            <a:r>
              <a:rPr lang="zh-CN" altLang="zh-CN" dirty="0"/>
              <a:t>打码网站的流程一般是这样的。</a:t>
            </a:r>
          </a:p>
          <a:p>
            <a:r>
              <a:rPr lang="zh-CN" altLang="zh-CN" dirty="0"/>
              <a:t>① 将验证码上传到网站服务器。</a:t>
            </a:r>
          </a:p>
          <a:p>
            <a:r>
              <a:rPr lang="zh-CN" altLang="zh-CN" dirty="0"/>
              <a:t>② 网站服务器将验证码分发给打码工人。</a:t>
            </a:r>
          </a:p>
          <a:p>
            <a:r>
              <a:rPr lang="zh-CN" altLang="zh-CN" dirty="0"/>
              <a:t>③ 打码工人肉眼识别验证码并上传结果。</a:t>
            </a:r>
          </a:p>
          <a:p>
            <a:r>
              <a:rPr lang="zh-CN" altLang="zh-CN" dirty="0"/>
              <a:t>④ 网站将结果返回。</a:t>
            </a:r>
          </a:p>
          <a:p>
            <a:endParaRPr lang="zh-CN" altLang="en-US" dirty="0"/>
          </a:p>
          <a:p>
            <a:endParaRPr lang="zh-CN" altLang="en-US" dirty="0"/>
          </a:p>
        </p:txBody>
      </p:sp>
      <p:pic>
        <p:nvPicPr>
          <p:cNvPr id="4" name="Picture 2" descr="C:\Program Files\Microsoft Office\MEDIA\CAGCAT10\j0298897.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4973" y="4290840"/>
            <a:ext cx="1806854" cy="1578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166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2527" y="1845733"/>
            <a:ext cx="10453153" cy="4566217"/>
          </a:xfrm>
        </p:spPr>
        <p:txBody>
          <a:bodyPr>
            <a:normAutofit lnSpcReduction="10000"/>
          </a:bodyPr>
          <a:lstStyle/>
          <a:p>
            <a:pPr marL="0" indent="0">
              <a:buNone/>
            </a:pPr>
            <a:r>
              <a:rPr lang="zh-CN" altLang="zh-CN" dirty="0"/>
              <a:t>（</a:t>
            </a:r>
            <a:r>
              <a:rPr lang="en-US" altLang="zh-CN" dirty="0"/>
              <a:t>2</a:t>
            </a:r>
            <a:r>
              <a:rPr lang="zh-CN" altLang="zh-CN" dirty="0"/>
              <a:t>）使用在线打码</a:t>
            </a:r>
          </a:p>
          <a:p>
            <a:r>
              <a:rPr lang="en-US" altLang="zh-CN" dirty="0" smtClean="0"/>
              <a:t>        </a:t>
            </a:r>
            <a:r>
              <a:rPr lang="zh-CN" altLang="zh-CN" dirty="0" smtClean="0"/>
              <a:t>在</a:t>
            </a:r>
            <a:r>
              <a:rPr lang="zh-CN" altLang="zh-CN" dirty="0"/>
              <a:t>百度或者谷歌上面搜索“验证码在线识别”，就可以找到很多提供在线打码的网站。但是由于一般这种打码网站是需要交费才能使用的，所以要注意财产安全。</a:t>
            </a:r>
          </a:p>
          <a:p>
            <a:r>
              <a:rPr lang="en-US" altLang="zh-CN" dirty="0" smtClean="0"/>
              <a:t>        </a:t>
            </a:r>
            <a:r>
              <a:rPr lang="zh-CN" altLang="zh-CN" dirty="0" smtClean="0"/>
              <a:t>本</a:t>
            </a:r>
            <a:r>
              <a:rPr lang="zh-CN" altLang="zh-CN" dirty="0"/>
              <a:t>书使用一个名称为“云打码”的网站来进行测试。注册账号以后，需要交费购买才能正常使用。</a:t>
            </a:r>
          </a:p>
          <a:p>
            <a:r>
              <a:rPr lang="en-US" altLang="zh-CN" dirty="0" smtClean="0"/>
              <a:t>         </a:t>
            </a:r>
            <a:r>
              <a:rPr lang="zh-CN" altLang="zh-CN" dirty="0" smtClean="0"/>
              <a:t>这个</a:t>
            </a:r>
            <a:r>
              <a:rPr lang="zh-CN" altLang="zh-CN" dirty="0"/>
              <a:t>网站虽然提供了各种语言的</a:t>
            </a:r>
            <a:r>
              <a:rPr lang="en-US" altLang="zh-CN" dirty="0"/>
              <a:t>SDK</a:t>
            </a:r>
            <a:r>
              <a:rPr lang="zh-CN" altLang="zh-CN" dirty="0"/>
              <a:t>，但是版本都比较旧了，所以建议使用</a:t>
            </a:r>
            <a:r>
              <a:rPr lang="en-US" altLang="zh-CN" dirty="0"/>
              <a:t>HTTP</a:t>
            </a:r>
            <a:r>
              <a:rPr lang="zh-CN" altLang="zh-CN" dirty="0"/>
              <a:t>接口。</a:t>
            </a:r>
          </a:p>
          <a:p>
            <a:r>
              <a:rPr lang="en-US" altLang="zh-CN" dirty="0" smtClean="0"/>
              <a:t>         </a:t>
            </a:r>
            <a:r>
              <a:rPr lang="zh-CN" altLang="zh-CN" dirty="0" smtClean="0"/>
              <a:t>虽然</a:t>
            </a:r>
            <a:r>
              <a:rPr lang="en-US" altLang="zh-CN" dirty="0"/>
              <a:t>HTTP </a:t>
            </a:r>
            <a:r>
              <a:rPr lang="zh-CN" altLang="zh-CN" dirty="0"/>
              <a:t>接口文档给出了上传的地址，但是不要去看它提供的“</a:t>
            </a:r>
            <a:r>
              <a:rPr lang="en-US" altLang="zh-CN" dirty="0" err="1"/>
              <a:t>PythonHTTP</a:t>
            </a:r>
            <a:r>
              <a:rPr lang="zh-CN" altLang="zh-CN" dirty="0"/>
              <a:t>调用示例”，因为这个示例有问题</a:t>
            </a:r>
            <a:r>
              <a:rPr lang="zh-CN" altLang="zh-CN" dirty="0" smtClean="0"/>
              <a:t>。</a:t>
            </a:r>
            <a:endParaRPr lang="zh-CN" altLang="zh-CN" dirty="0"/>
          </a:p>
        </p:txBody>
      </p:sp>
    </p:spTree>
    <p:extLst>
      <p:ext uri="{BB962C8B-B14F-4D97-AF65-F5344CB8AC3E}">
        <p14:creationId xmlns:p14="http://schemas.microsoft.com/office/powerpoint/2010/main" val="551069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0441" y="2133058"/>
            <a:ext cx="5192008" cy="4023360"/>
          </a:xfrm>
        </p:spPr>
        <p:txBody>
          <a:bodyPr/>
          <a:lstStyle/>
          <a:p>
            <a:r>
              <a:rPr lang="en-US" altLang="zh-CN" dirty="0" smtClean="0"/>
              <a:t>         </a:t>
            </a:r>
            <a:r>
              <a:rPr lang="zh-CN" altLang="zh-CN" dirty="0" smtClean="0"/>
              <a:t>经过</a:t>
            </a:r>
            <a:r>
              <a:rPr lang="zh-CN" altLang="zh-CN" dirty="0"/>
              <a:t>研究，它的</a:t>
            </a:r>
            <a:r>
              <a:rPr lang="en-US" altLang="zh-CN" dirty="0"/>
              <a:t>HTTP</a:t>
            </a:r>
            <a:r>
              <a:rPr lang="zh-CN" altLang="zh-CN" dirty="0"/>
              <a:t>接口的正确使用步骤如下。</a:t>
            </a:r>
          </a:p>
          <a:p>
            <a:r>
              <a:rPr lang="zh-CN" altLang="zh-CN" dirty="0"/>
              <a:t>① 首先访问</a:t>
            </a:r>
            <a:r>
              <a:rPr lang="en-US" altLang="zh-CN" dirty="0"/>
              <a:t>http://yundama.com/download/YDMHttp.html</a:t>
            </a:r>
            <a:r>
              <a:rPr lang="zh-CN" altLang="zh-CN" dirty="0"/>
              <a:t>，获得软件</a:t>
            </a:r>
            <a:r>
              <a:rPr lang="en-US" altLang="zh-CN" dirty="0"/>
              <a:t>KEY</a:t>
            </a:r>
            <a:r>
              <a:rPr lang="zh-CN" altLang="zh-CN" dirty="0"/>
              <a:t>，如图</a:t>
            </a:r>
            <a:r>
              <a:rPr lang="en-US" altLang="zh-CN" dirty="0"/>
              <a:t>8-19</a:t>
            </a:r>
            <a:r>
              <a:rPr lang="zh-CN" altLang="zh-CN" dirty="0"/>
              <a:t>所示。</a:t>
            </a:r>
          </a:p>
          <a:p>
            <a:endParaRPr lang="zh-CN" altLang="en-US" dirty="0"/>
          </a:p>
          <a:p>
            <a:endParaRPr lang="zh-CN" altLang="en-US" dirty="0"/>
          </a:p>
        </p:txBody>
      </p:sp>
      <p:pic>
        <p:nvPicPr>
          <p:cNvPr id="24578" name="图片 2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8948" y="2133058"/>
            <a:ext cx="5039532" cy="3342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7939043" y="5869094"/>
            <a:ext cx="2385589"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8-19  </a:t>
            </a:r>
            <a:r>
              <a:rPr lang="zh-CN" altLang="zh-CN" b="1" kern="100" dirty="0">
                <a:latin typeface="Times New Roman" panose="02020603050405020304" pitchFamily="18" charset="0"/>
                <a:ea typeface="方正书宋简体"/>
                <a:cs typeface="宋体" panose="02010600030101010101" pitchFamily="2" charset="-122"/>
              </a:rPr>
              <a:t>获得软件</a:t>
            </a:r>
            <a:r>
              <a:rPr lang="en-US" altLang="zh-CN" b="1" kern="100" dirty="0">
                <a:latin typeface="Times New Roman" panose="02020603050405020304" pitchFamily="18" charset="0"/>
                <a:ea typeface="方正书宋简体"/>
              </a:rPr>
              <a:t>KEY</a:t>
            </a:r>
            <a:endParaRPr lang="zh-CN" altLang="en-US" b="1" dirty="0"/>
          </a:p>
        </p:txBody>
      </p:sp>
    </p:spTree>
    <p:extLst>
      <p:ext uri="{BB962C8B-B14F-4D97-AF65-F5344CB8AC3E}">
        <p14:creationId xmlns:p14="http://schemas.microsoft.com/office/powerpoint/2010/main" val="4214829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1015" y="1845734"/>
            <a:ext cx="10727473" cy="4023360"/>
          </a:xfrm>
        </p:spPr>
        <p:txBody>
          <a:bodyPr/>
          <a:lstStyle/>
          <a:p>
            <a:r>
              <a:rPr lang="zh-CN" altLang="zh-CN" dirty="0"/>
              <a:t>② 使用</a:t>
            </a:r>
            <a:r>
              <a:rPr lang="en-US" altLang="zh-CN" dirty="0"/>
              <a:t>POST</a:t>
            </a:r>
            <a:r>
              <a:rPr lang="zh-CN" altLang="zh-CN" dirty="0"/>
              <a:t>方式上传图片，并接收返回信息。</a:t>
            </a:r>
          </a:p>
          <a:p>
            <a:r>
              <a:rPr lang="zh-CN" altLang="zh-CN" dirty="0"/>
              <a:t>③ 网速足够好的时候，立刻就可以从返回的信息中得到验证码。如果返回的数据没有验证码，转步骤④。</a:t>
            </a:r>
          </a:p>
          <a:p>
            <a:r>
              <a:rPr lang="zh-CN" altLang="zh-CN" dirty="0"/>
              <a:t>④ 获取</a:t>
            </a:r>
            <a:r>
              <a:rPr lang="en-US" altLang="zh-CN" dirty="0" err="1"/>
              <a:t>cid</a:t>
            </a:r>
            <a:r>
              <a:rPr lang="en-US" altLang="zh-CN" dirty="0"/>
              <a:t>,</a:t>
            </a:r>
            <a:r>
              <a:rPr lang="zh-CN" altLang="zh-CN" dirty="0"/>
              <a:t>并使用</a:t>
            </a:r>
            <a:r>
              <a:rPr lang="en-US" altLang="zh-CN" dirty="0"/>
              <a:t>GET</a:t>
            </a:r>
            <a:r>
              <a:rPr lang="zh-CN" altLang="zh-CN" dirty="0"/>
              <a:t>方式反复</a:t>
            </a:r>
            <a:r>
              <a:rPr lang="zh-CN" altLang="zh-CN" dirty="0" smtClean="0"/>
              <a:t>访问</a:t>
            </a:r>
            <a:r>
              <a:rPr lang="en-US" altLang="zh-CN" dirty="0" smtClean="0"/>
              <a:t>http</a:t>
            </a:r>
            <a:r>
              <a:rPr lang="en-US" altLang="zh-CN" dirty="0"/>
              <a:t>://api.yundama.com/api.php</a:t>
            </a:r>
            <a:r>
              <a:rPr lang="en-US" altLang="zh-CN" dirty="0" smtClean="0"/>
              <a:t>? </a:t>
            </a:r>
            <a:r>
              <a:rPr lang="en-US" altLang="zh-CN" dirty="0" err="1" smtClean="0"/>
              <a:t>cid</a:t>
            </a:r>
            <a:r>
              <a:rPr lang="en-US" altLang="zh-CN" dirty="0" smtClean="0"/>
              <a:t>= &lt;</a:t>
            </a:r>
            <a:r>
              <a:rPr lang="en-US" altLang="zh-CN" dirty="0"/>
              <a:t>cid&gt;&amp;method=result</a:t>
            </a:r>
            <a:r>
              <a:rPr lang="zh-CN" altLang="zh-CN" dirty="0"/>
              <a:t>，直到获取到验证码为止。</a:t>
            </a:r>
          </a:p>
          <a:p>
            <a:endParaRPr lang="zh-CN" altLang="en-US" dirty="0"/>
          </a:p>
        </p:txBody>
      </p:sp>
      <p:pic>
        <p:nvPicPr>
          <p:cNvPr id="4" name="Picture 2" descr="C:\Program Files\Microsoft Office\MEDIA\CAGCAT10\j0233018.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73554" y="4150044"/>
            <a:ext cx="2185889" cy="22204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21916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zh-CN" dirty="0"/>
              <a:t>（</a:t>
            </a:r>
            <a:r>
              <a:rPr lang="en-US" altLang="zh-CN" dirty="0"/>
              <a:t>3</a:t>
            </a:r>
            <a:r>
              <a:rPr lang="zh-CN" altLang="zh-CN" dirty="0"/>
              <a:t>）注意事项</a:t>
            </a:r>
          </a:p>
          <a:p>
            <a:r>
              <a:rPr lang="en-US" altLang="zh-CN" dirty="0" smtClean="0"/>
              <a:t>         </a:t>
            </a:r>
            <a:r>
              <a:rPr lang="zh-CN" altLang="zh-CN" dirty="0" smtClean="0"/>
              <a:t>如果</a:t>
            </a:r>
            <a:r>
              <a:rPr lang="zh-CN" altLang="zh-CN" dirty="0"/>
              <a:t>读者看到这一章的时候，发现这个本章使用的网站已经不能使用了，可通过搜索引擎寻找其他的打码网站</a:t>
            </a:r>
            <a:r>
              <a:rPr lang="zh-CN" altLang="zh-CN" dirty="0" smtClean="0"/>
              <a:t>。</a:t>
            </a:r>
            <a:endParaRPr lang="en-US" altLang="zh-CN" dirty="0" smtClean="0"/>
          </a:p>
          <a:p>
            <a:r>
              <a:rPr lang="en-US" altLang="zh-CN" dirty="0"/>
              <a:t> </a:t>
            </a:r>
            <a:r>
              <a:rPr lang="en-US" altLang="zh-CN" dirty="0" smtClean="0"/>
              <a:t>        </a:t>
            </a:r>
            <a:r>
              <a:rPr lang="zh-CN" altLang="zh-CN" dirty="0" smtClean="0"/>
              <a:t>通过</a:t>
            </a:r>
            <a:r>
              <a:rPr lang="zh-CN" altLang="zh-CN" dirty="0"/>
              <a:t>看打码网站的文档来学习怎么使用，根据网站的说明把打码网站的接口集成到爬虫当中</a:t>
            </a:r>
            <a:r>
              <a:rPr lang="zh-CN" altLang="zh-CN" dirty="0" smtClean="0"/>
              <a:t>。</a:t>
            </a:r>
            <a:endParaRPr lang="en-US" altLang="zh-CN" dirty="0" smtClean="0"/>
          </a:p>
          <a:p>
            <a:r>
              <a:rPr lang="en-US" altLang="zh-CN" dirty="0"/>
              <a:t> </a:t>
            </a:r>
            <a:r>
              <a:rPr lang="en-US" altLang="zh-CN" dirty="0" smtClean="0"/>
              <a:t>        </a:t>
            </a:r>
            <a:r>
              <a:rPr lang="zh-CN" altLang="zh-CN" dirty="0" smtClean="0"/>
              <a:t>由于</a:t>
            </a:r>
            <a:r>
              <a:rPr lang="zh-CN" altLang="zh-CN" dirty="0"/>
              <a:t>这种打码网站鱼龙混杂，而且小网站众多，因此在选择网站的时候，需要注意以下几点</a:t>
            </a:r>
            <a:r>
              <a:rPr lang="zh-CN" altLang="zh-CN" dirty="0" smtClean="0"/>
              <a:t>。</a:t>
            </a:r>
            <a:endParaRPr lang="zh-CN" altLang="zh-CN" dirty="0"/>
          </a:p>
        </p:txBody>
      </p:sp>
    </p:spTree>
    <p:extLst>
      <p:ext uri="{BB962C8B-B14F-4D97-AF65-F5344CB8AC3E}">
        <p14:creationId xmlns:p14="http://schemas.microsoft.com/office/powerpoint/2010/main" val="6415118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zh-CN" dirty="0"/>
              <a:t>① 拒绝实名制，不要选择任何需要提供手机号及身份证照片的网站。</a:t>
            </a:r>
          </a:p>
          <a:p>
            <a:r>
              <a:rPr lang="zh-CN" altLang="zh-CN" dirty="0"/>
              <a:t>② 注册邮箱请使用小号，单独使用密码。</a:t>
            </a:r>
          </a:p>
          <a:p>
            <a:r>
              <a:rPr lang="zh-CN" altLang="zh-CN" dirty="0"/>
              <a:t>③ 如果要交费，注意交费地址。</a:t>
            </a:r>
          </a:p>
          <a:p>
            <a:r>
              <a:rPr lang="zh-CN" altLang="zh-CN" dirty="0"/>
              <a:t>④ 只使用支付宝扫二维码或者微信扫二维码支付，反复确认交费金额，不要在网站上输入密码。</a:t>
            </a:r>
          </a:p>
          <a:p>
            <a:r>
              <a:rPr lang="zh-CN" altLang="zh-CN" dirty="0"/>
              <a:t>⑤ 一次交费不要超过</a:t>
            </a:r>
            <a:r>
              <a:rPr lang="en-US" altLang="zh-CN" dirty="0"/>
              <a:t>10</a:t>
            </a:r>
            <a:r>
              <a:rPr lang="zh-CN" altLang="zh-CN" dirty="0"/>
              <a:t>元。</a:t>
            </a:r>
          </a:p>
          <a:p>
            <a:r>
              <a:rPr lang="zh-CN" altLang="zh-CN" dirty="0"/>
              <a:t>⑥ 尽量不要使用百度。</a:t>
            </a:r>
          </a:p>
          <a:p>
            <a:endParaRPr lang="zh-CN" altLang="en-US" dirty="0"/>
          </a:p>
          <a:p>
            <a:endParaRPr lang="zh-CN" altLang="en-US" dirty="0"/>
          </a:p>
        </p:txBody>
      </p:sp>
      <p:pic>
        <p:nvPicPr>
          <p:cNvPr id="4" name="Picture 2" descr="C:\Program Files\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55657" y="4265336"/>
            <a:ext cx="1100023" cy="180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48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但是</a:t>
            </a:r>
            <a:r>
              <a:rPr lang="zh-CN" altLang="zh-CN" dirty="0"/>
              <a:t>如果没有登录，访问知乎首页会自动跳转到登录页面，看到的是图</a:t>
            </a:r>
            <a:r>
              <a:rPr lang="en-US" altLang="zh-CN" dirty="0"/>
              <a:t>8-2</a:t>
            </a:r>
            <a:r>
              <a:rPr lang="zh-CN" altLang="zh-CN" dirty="0"/>
              <a:t>所示的页面。</a:t>
            </a:r>
          </a:p>
          <a:p>
            <a:endParaRPr lang="zh-CN" altLang="en-US" dirty="0"/>
          </a:p>
        </p:txBody>
      </p:sp>
      <p:sp>
        <p:nvSpPr>
          <p:cNvPr id="4" name="矩形 3"/>
          <p:cNvSpPr/>
          <p:nvPr/>
        </p:nvSpPr>
        <p:spPr>
          <a:xfrm>
            <a:off x="3304767" y="5869094"/>
            <a:ext cx="591700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8-2  </a:t>
            </a:r>
            <a:r>
              <a:rPr lang="zh-CN" altLang="zh-CN" b="1" kern="100" dirty="0">
                <a:latin typeface="Times New Roman" panose="02020603050405020304" pitchFamily="18" charset="0"/>
                <a:ea typeface="方正书宋简体"/>
                <a:cs typeface="Times New Roman" panose="02020603050405020304" pitchFamily="18" charset="0"/>
              </a:rPr>
              <a:t>没有登录的情况下访问首页会自动跳转到登录页面</a:t>
            </a:r>
            <a:endParaRPr lang="zh-CN" altLang="en-US" b="1" dirty="0"/>
          </a:p>
        </p:txBody>
      </p:sp>
      <p:pic>
        <p:nvPicPr>
          <p:cNvPr id="2050" name="图片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8582" y="2788039"/>
            <a:ext cx="5058648" cy="293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9527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8.3  </a:t>
            </a:r>
            <a:r>
              <a:rPr lang="zh-CN" altLang="zh-CN" sz="4000" dirty="0" bmk="">
                <a:solidFill>
                  <a:srgbClr val="0070C0"/>
                </a:solidFill>
                <a:latin typeface="华文行楷" panose="02010800040101010101" pitchFamily="2" charset="-122"/>
                <a:ea typeface="华文行楷" panose="02010800040101010101" pitchFamily="2" charset="-122"/>
                <a:cs typeface="+mn-cs"/>
              </a:rPr>
              <a:t>阶段案例——自动登录果壳网</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4" name="Rectangle 1"/>
          <p:cNvSpPr>
            <a:spLocks noGrp="1" noChangeArrowheads="1"/>
          </p:cNvSpPr>
          <p:nvPr>
            <p:ph idx="1"/>
          </p:nvPr>
        </p:nvSpPr>
        <p:spPr bwMode="auto">
          <a:xfrm>
            <a:off x="1008069" y="1737360"/>
            <a:ext cx="10589199"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indent="0" eaLnBrk="1" fontAlgn="base" hangingPunct="1">
              <a:lnSpc>
                <a:spcPct val="85000"/>
              </a:lnSpc>
              <a:spcAft>
                <a:spcPct val="0"/>
              </a:spcAft>
              <a:buClrTx/>
              <a:buSzTx/>
              <a:buNone/>
              <a:tabLst/>
            </a:pPr>
            <a:r>
              <a:rPr lang="en-US" altLang="zh-CN" sz="4000" spc="-50" dirty="0" bmk="_Toc500096880">
                <a:solidFill>
                  <a:srgbClr val="7030A0"/>
                </a:solidFill>
                <a:latin typeface="黑体" panose="02010609060101010101" pitchFamily="49" charset="-122"/>
                <a:ea typeface="黑体" panose="02010609060101010101" pitchFamily="49" charset="-122"/>
              </a:rPr>
              <a:t>8.3.1  </a:t>
            </a:r>
            <a:r>
              <a:rPr lang="zh-CN" altLang="en-US" sz="4000" spc="-50" dirty="0" bmk="_Toc500096880">
                <a:solidFill>
                  <a:srgbClr val="7030A0"/>
                </a:solidFill>
                <a:latin typeface="黑体" panose="02010609060101010101" pitchFamily="49" charset="-122"/>
                <a:ea typeface="黑体" panose="02010609060101010101" pitchFamily="49" charset="-122"/>
              </a:rPr>
              <a:t>需求分析</a:t>
            </a:r>
            <a:endParaRPr lang="zh-CN" altLang="en-US" sz="4000" spc="-50" dirty="0" bmk="_Toc500096878">
              <a:solidFill>
                <a:srgbClr val="7030A0"/>
              </a:solidFill>
              <a:latin typeface="黑体" panose="02010609060101010101" pitchFamily="49" charset="-122"/>
              <a:ea typeface="黑体" panose="02010609060101010101" pitchFamily="49" charset="-122"/>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目标网站：</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https://www.guokr.com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目标内容：个人资料设置界面源代码。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使用模拟登录与验证码识别的技术实现自动登录果壳网。 果壳网的登录界面有验证码，请使用人工或者在线打码的方式识别验证码，并让爬虫登录。登录以后可以正确显示“个人资料设置”界面的源代码。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涉及的知识点：</a:t>
            </a:r>
            <a:endParaRPr lang="en-US" altLang="zh-CN" dirty="0"/>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）爬虫识别验证码。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）爬虫模拟登录。</a:t>
            </a:r>
            <a:endParaRPr kumimoji="0" lang="zh-CN" altLang="en-US" i="0" u="none" strike="noStrike" cap="none" normalizeH="0" baseline="0" dirty="0" smtClean="0">
              <a:ln>
                <a:noFill/>
              </a:ln>
              <a:solidFill>
                <a:schemeClr val="tx1"/>
              </a:solidFill>
              <a:effectLst/>
            </a:endParaRPr>
          </a:p>
        </p:txBody>
      </p:sp>
      <p:pic>
        <p:nvPicPr>
          <p:cNvPr id="5" name="Picture 2" descr="C:\Program Files\Microsoft Office\MEDIA\CAGCAT10\j0297749.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04020" y="4600221"/>
            <a:ext cx="1851660" cy="176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7690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81">
                <a:solidFill>
                  <a:srgbClr val="7030A0"/>
                </a:solidFill>
                <a:latin typeface="黑体" panose="02010609060101010101" pitchFamily="49" charset="-122"/>
                <a:ea typeface="黑体" panose="02010609060101010101" pitchFamily="49" charset="-122"/>
                <a:cs typeface="+mn-cs"/>
              </a:rPr>
              <a:t>8.3.2  </a:t>
            </a:r>
            <a:r>
              <a:rPr lang="zh-CN" altLang="en-US" sz="4000" dirty="0" bmk="_Toc500096881">
                <a:solidFill>
                  <a:srgbClr val="7030A0"/>
                </a:solidFill>
                <a:latin typeface="黑体" panose="02010609060101010101" pitchFamily="49" charset="-122"/>
                <a:ea typeface="黑体" panose="02010609060101010101" pitchFamily="49" charset="-122"/>
                <a:cs typeface="+mn-cs"/>
              </a:rPr>
              <a:t>核心代码构建</a:t>
            </a:r>
            <a:endParaRPr lang="zh-CN" altLang="en-US" sz="4000" dirty="0" bmk="_Toc500096880">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211874" y="2611494"/>
            <a:ext cx="697268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在模拟登录果壳网的时候，</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POST</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提交的数据有两个参数：</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csrf_token</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和</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captcha</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_ rand</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。这两个参数需要使用</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XPath</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或者正则表达式从网页源代码中获取。登录果壳网所需要的参数如图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8</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zh-CN" altLang="en-US" i="0" u="none" strike="noStrike" cap="none" normalizeH="0" baseline="0" dirty="0" smtClean="0">
              <a:ln>
                <a:noFill/>
              </a:ln>
              <a:solidFill>
                <a:schemeClr val="tx1"/>
              </a:solidFill>
              <a:effectLst/>
            </a:endParaRPr>
          </a:p>
        </p:txBody>
      </p:sp>
      <p:pic>
        <p:nvPicPr>
          <p:cNvPr id="27650" name="图片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14418" y="2396051"/>
            <a:ext cx="4687803" cy="3246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8073875" y="5832759"/>
            <a:ext cx="3493264"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8-21  </a:t>
            </a:r>
            <a:r>
              <a:rPr lang="zh-CN" altLang="zh-CN" b="1" kern="100" dirty="0">
                <a:latin typeface="Times New Roman" panose="02020603050405020304" pitchFamily="18" charset="0"/>
                <a:ea typeface="方正书宋简体"/>
                <a:cs typeface="Times New Roman" panose="02020603050405020304" pitchFamily="18" charset="0"/>
              </a:rPr>
              <a:t>登录果壳网所需要的参数</a:t>
            </a:r>
            <a:endParaRPr lang="zh-CN" altLang="en-US" b="1" dirty="0"/>
          </a:p>
        </p:txBody>
      </p:sp>
    </p:spTree>
    <p:extLst>
      <p:ext uri="{BB962C8B-B14F-4D97-AF65-F5344CB8AC3E}">
        <p14:creationId xmlns:p14="http://schemas.microsoft.com/office/powerpoint/2010/main" val="17864163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CN" dirty="0" smtClean="0"/>
              <a:t>          </a:t>
            </a:r>
            <a:r>
              <a:rPr lang="zh-CN" altLang="zh-CN" dirty="0" smtClean="0"/>
              <a:t>获取</a:t>
            </a:r>
            <a:r>
              <a:rPr lang="zh-CN" altLang="zh-CN" dirty="0"/>
              <a:t>的</a:t>
            </a:r>
            <a:r>
              <a:rPr lang="en-US" altLang="zh-CN" dirty="0" err="1"/>
              <a:t>csrf_token</a:t>
            </a:r>
            <a:r>
              <a:rPr lang="zh-CN" altLang="zh-CN" dirty="0"/>
              <a:t>和</a:t>
            </a:r>
            <a:r>
              <a:rPr lang="en-US" altLang="zh-CN" dirty="0" err="1"/>
              <a:t>captcha_rand</a:t>
            </a:r>
            <a:r>
              <a:rPr lang="zh-CN" altLang="zh-CN" dirty="0"/>
              <a:t>位置如图</a:t>
            </a:r>
            <a:r>
              <a:rPr lang="en-US" altLang="zh-CN" dirty="0"/>
              <a:t>8-22</a:t>
            </a:r>
            <a:r>
              <a:rPr lang="zh-CN" altLang="zh-CN" dirty="0"/>
              <a:t>所示。</a:t>
            </a:r>
          </a:p>
          <a:p>
            <a:endParaRPr lang="zh-CN" altLang="en-US" dirty="0"/>
          </a:p>
        </p:txBody>
      </p:sp>
      <p:pic>
        <p:nvPicPr>
          <p:cNvPr id="28674" name="图片 2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61280" y="2393481"/>
            <a:ext cx="5191705" cy="3587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361280" y="5980553"/>
            <a:ext cx="5445722"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宋体" panose="02010600030101010101" pitchFamily="2" charset="-122"/>
              </a:rPr>
              <a:t>图</a:t>
            </a:r>
            <a:r>
              <a:rPr lang="en-US" altLang="zh-CN" b="1" kern="100" dirty="0">
                <a:latin typeface="Times New Roman" panose="02020603050405020304" pitchFamily="18" charset="0"/>
                <a:ea typeface="方正书宋简体"/>
              </a:rPr>
              <a:t>8-22  </a:t>
            </a:r>
            <a:r>
              <a:rPr lang="zh-CN" altLang="zh-CN" b="1" kern="100" dirty="0">
                <a:latin typeface="Times New Roman" panose="02020603050405020304" pitchFamily="18" charset="0"/>
                <a:ea typeface="方正书宋简体"/>
                <a:cs typeface="宋体" panose="02010600030101010101" pitchFamily="2" charset="-122"/>
              </a:rPr>
              <a:t>源代码中的</a:t>
            </a:r>
            <a:r>
              <a:rPr lang="en-US" altLang="zh-CN" b="1" kern="100" dirty="0" err="1">
                <a:latin typeface="Times New Roman" panose="02020603050405020304" pitchFamily="18" charset="0"/>
                <a:ea typeface="方正书宋简体"/>
              </a:rPr>
              <a:t>csrf_token</a:t>
            </a:r>
            <a:r>
              <a:rPr lang="zh-CN" altLang="zh-CN" b="1" kern="100" dirty="0">
                <a:latin typeface="Times New Roman" panose="02020603050405020304" pitchFamily="18" charset="0"/>
                <a:ea typeface="方正书宋简体"/>
                <a:cs typeface="宋体" panose="02010600030101010101" pitchFamily="2" charset="-122"/>
              </a:rPr>
              <a:t>和</a:t>
            </a:r>
            <a:r>
              <a:rPr lang="en-US" altLang="zh-CN" b="1" kern="100" dirty="0" err="1">
                <a:latin typeface="Times New Roman" panose="02020603050405020304" pitchFamily="18" charset="0"/>
                <a:ea typeface="方正书宋简体"/>
              </a:rPr>
              <a:t>captcha_rand</a:t>
            </a:r>
            <a:r>
              <a:rPr lang="zh-CN" altLang="zh-CN" b="1" kern="100" dirty="0">
                <a:latin typeface="Times New Roman" panose="02020603050405020304" pitchFamily="18" charset="0"/>
                <a:ea typeface="方正书宋简体"/>
                <a:cs typeface="Times New Roman" panose="02020603050405020304" pitchFamily="18" charset="0"/>
              </a:rPr>
              <a:t>的位置</a:t>
            </a:r>
            <a:endParaRPr lang="zh-CN" altLang="en-US" b="1" dirty="0"/>
          </a:p>
        </p:txBody>
      </p:sp>
    </p:spTree>
    <p:extLst>
      <p:ext uri="{BB962C8B-B14F-4D97-AF65-F5344CB8AC3E}">
        <p14:creationId xmlns:p14="http://schemas.microsoft.com/office/powerpoint/2010/main" val="16455031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82">
                <a:solidFill>
                  <a:srgbClr val="7030A0"/>
                </a:solidFill>
                <a:latin typeface="黑体" panose="02010609060101010101" pitchFamily="49" charset="-122"/>
                <a:ea typeface="黑体" panose="02010609060101010101" pitchFamily="49" charset="-122"/>
                <a:cs typeface="+mn-cs"/>
              </a:rPr>
              <a:t>8.3.3  </a:t>
            </a:r>
            <a:r>
              <a:rPr lang="zh-CN" altLang="en-US" sz="4000" dirty="0" bmk="_Toc500096882">
                <a:solidFill>
                  <a:srgbClr val="7030A0"/>
                </a:solidFill>
                <a:latin typeface="黑体" panose="02010609060101010101" pitchFamily="49" charset="-122"/>
                <a:ea typeface="黑体" panose="02010609060101010101" pitchFamily="49" charset="-122"/>
                <a:cs typeface="+mn-cs"/>
              </a:rPr>
              <a:t>运行与调试</a:t>
            </a:r>
            <a:endParaRPr lang="zh-CN" altLang="en-US" sz="4000" dirty="0" bmk="_Toc500096881">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224975" y="2366045"/>
            <a:ext cx="671108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      代码运行以后的结果如图</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8</a:t>
            </a:r>
            <a:r>
              <a:rPr kumimoji="0" lang="en-US" altLang="zh-CN"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23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rPr>
              <a:t>所示。</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charset="-122"/>
              <a:cs typeface="Times New Roman" panose="02020603050405020304" pitchFamily="18" charset="0"/>
            </a:endParaRPr>
          </a:p>
          <a:p>
            <a:pPr marL="0" lvl="0">
              <a:lnSpc>
                <a:spcPct val="100000"/>
              </a:lnSpc>
              <a:buClrTx/>
              <a:buSzTx/>
              <a:buNone/>
            </a:pPr>
            <a:r>
              <a:rPr lang="en-US" altLang="zh-CN" dirty="0" smtClean="0"/>
              <a:t>     </a:t>
            </a:r>
            <a:r>
              <a:rPr lang="zh-CN" altLang="zh-CN" dirty="0" smtClean="0"/>
              <a:t>从</a:t>
            </a:r>
            <a:r>
              <a:rPr lang="zh-CN" altLang="zh-CN" dirty="0"/>
              <a:t>图</a:t>
            </a:r>
            <a:r>
              <a:rPr lang="en-US" altLang="zh-CN" dirty="0"/>
              <a:t>8-23</a:t>
            </a:r>
            <a:r>
              <a:rPr lang="zh-CN" altLang="zh-CN" dirty="0"/>
              <a:t>中也可以看到，使用在线打码的方式，验证码没有即时返回时每一秒去打码网站查询的过程。最后打开的源代码</a:t>
            </a:r>
            <a:r>
              <a:rPr lang="en-US" altLang="zh-CN" dirty="0"/>
              <a:t>HTML</a:t>
            </a:r>
            <a:r>
              <a:rPr lang="zh-CN" altLang="zh-CN" dirty="0"/>
              <a:t>标题为“个人资料”，说明已经成功登录。</a:t>
            </a:r>
            <a:endParaRPr kumimoji="0" lang="zh-CN" altLang="en-US" i="0" u="none" strike="noStrike" cap="none" normalizeH="0" baseline="0" dirty="0" smtClean="0">
              <a:ln>
                <a:noFill/>
              </a:ln>
              <a:solidFill>
                <a:schemeClr val="tx1"/>
              </a:solidFill>
              <a:effectLst/>
            </a:endParaRPr>
          </a:p>
        </p:txBody>
      </p:sp>
      <p:pic>
        <p:nvPicPr>
          <p:cNvPr id="29698" name="图片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62762" y="1911680"/>
            <a:ext cx="5060243" cy="349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126480" y="5639148"/>
            <a:ext cx="6096000" cy="646331"/>
          </a:xfrm>
          <a:prstGeom prst="rect">
            <a:avLst/>
          </a:prstGeom>
        </p:spPr>
        <p:txBody>
          <a:bodyPr>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8-23  </a:t>
            </a:r>
            <a:r>
              <a:rPr lang="zh-CN" altLang="zh-CN" b="1" kern="100" dirty="0">
                <a:latin typeface="Times New Roman" panose="02020603050405020304" pitchFamily="18" charset="0"/>
                <a:ea typeface="方正书宋简体"/>
                <a:cs typeface="Times New Roman" panose="02020603050405020304" pitchFamily="18" charset="0"/>
              </a:rPr>
              <a:t>自动登录果壳网爬虫的运行结果</a:t>
            </a:r>
            <a:r>
              <a:rPr lang="zh-CN" altLang="zh-CN" b="1" kern="100" dirty="0" smtClean="0">
                <a:latin typeface="Times New Roman" panose="02020603050405020304" pitchFamily="18" charset="0"/>
                <a:ea typeface="方正书宋简体"/>
                <a:cs typeface="Times New Roman" panose="02020603050405020304" pitchFamily="18" charset="0"/>
              </a:rPr>
              <a:t>，</a:t>
            </a:r>
            <a:endParaRPr lang="en-US" altLang="zh-CN" b="1" kern="100" dirty="0" smtClean="0">
              <a:latin typeface="Times New Roman" panose="02020603050405020304" pitchFamily="18" charset="0"/>
              <a:ea typeface="方正书宋简体"/>
              <a:cs typeface="Times New Roman" panose="02020603050405020304" pitchFamily="18" charset="0"/>
            </a:endParaRPr>
          </a:p>
          <a:p>
            <a:pPr algn="ctr"/>
            <a:r>
              <a:rPr lang="zh-CN" altLang="zh-CN" b="1" kern="100" dirty="0" smtClean="0">
                <a:latin typeface="Times New Roman" panose="02020603050405020304" pitchFamily="18" charset="0"/>
                <a:ea typeface="方正书宋简体"/>
                <a:cs typeface="Times New Roman" panose="02020603050405020304" pitchFamily="18" charset="0"/>
              </a:rPr>
              <a:t>箭头</a:t>
            </a:r>
            <a:r>
              <a:rPr lang="zh-CN" altLang="zh-CN" b="1" kern="100" dirty="0">
                <a:latin typeface="Times New Roman" panose="02020603050405020304" pitchFamily="18" charset="0"/>
                <a:ea typeface="方正书宋简体"/>
                <a:cs typeface="Times New Roman" panose="02020603050405020304" pitchFamily="18" charset="0"/>
              </a:rPr>
              <a:t>所指的为打码网站识别的验证码</a:t>
            </a:r>
            <a:endParaRPr lang="zh-CN" altLang="en-US" b="1" dirty="0"/>
          </a:p>
        </p:txBody>
      </p:sp>
    </p:spTree>
    <p:extLst>
      <p:ext uri="{BB962C8B-B14F-4D97-AF65-F5344CB8AC3E}">
        <p14:creationId xmlns:p14="http://schemas.microsoft.com/office/powerpoint/2010/main" val="11798588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8.4  </a:t>
            </a:r>
            <a:r>
              <a:rPr lang="zh-CN" altLang="zh-CN" sz="4000" dirty="0" bmk="">
                <a:solidFill>
                  <a:srgbClr val="0070C0"/>
                </a:solidFill>
                <a:latin typeface="华文行楷" panose="02010800040101010101" pitchFamily="2" charset="-122"/>
                <a:ea typeface="华文行楷" panose="02010800040101010101" pitchFamily="2" charset="-122"/>
                <a:cs typeface="+mn-cs"/>
              </a:rPr>
              <a:t>本章小结</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1097280" y="1845734"/>
            <a:ext cx="10310418" cy="4023360"/>
          </a:xfrm>
        </p:spPr>
        <p:txBody>
          <a:bodyPr/>
          <a:lstStyle/>
          <a:p>
            <a:r>
              <a:rPr lang="en-US" altLang="zh-CN" dirty="0" smtClean="0"/>
              <a:t>         </a:t>
            </a:r>
            <a:r>
              <a:rPr lang="zh-CN" altLang="zh-CN" dirty="0" smtClean="0"/>
              <a:t>本章</a:t>
            </a:r>
            <a:r>
              <a:rPr lang="zh-CN" altLang="zh-CN" dirty="0"/>
              <a:t>主要讲授了模拟登录与验证码识别。使用</a:t>
            </a:r>
            <a:r>
              <a:rPr lang="en-US" altLang="zh-CN" dirty="0"/>
              <a:t>Selenium</a:t>
            </a:r>
            <a:r>
              <a:rPr lang="zh-CN" altLang="zh-CN" dirty="0"/>
              <a:t>实现模拟登录最为简单。但是这种方式的弊端是运行速度慢</a:t>
            </a:r>
            <a:r>
              <a:rPr lang="zh-CN" altLang="zh-CN" dirty="0" smtClean="0"/>
              <a:t>。</a:t>
            </a:r>
            <a:endParaRPr lang="en-US" altLang="zh-CN" dirty="0" smtClean="0"/>
          </a:p>
          <a:p>
            <a:r>
              <a:rPr lang="en-US" altLang="zh-CN" dirty="0"/>
              <a:t> </a:t>
            </a:r>
            <a:r>
              <a:rPr lang="en-US" altLang="zh-CN" dirty="0" smtClean="0"/>
              <a:t>        </a:t>
            </a:r>
            <a:r>
              <a:rPr lang="zh-CN" altLang="zh-CN" dirty="0" smtClean="0"/>
              <a:t>使用</a:t>
            </a:r>
            <a:r>
              <a:rPr lang="en-US" altLang="zh-CN" dirty="0"/>
              <a:t>Cookies</a:t>
            </a:r>
            <a:r>
              <a:rPr lang="zh-CN" altLang="zh-CN" dirty="0"/>
              <a:t>登录可以实现一次手动、长期自动的目的。而模拟表单登录本质就是发起</a:t>
            </a:r>
            <a:r>
              <a:rPr lang="en-US" altLang="zh-CN" dirty="0"/>
              <a:t>POST</a:t>
            </a:r>
            <a:r>
              <a:rPr lang="zh-CN" altLang="zh-CN" dirty="0"/>
              <a:t>请求来进行登录，需要使用</a:t>
            </a:r>
            <a:r>
              <a:rPr lang="en-US" altLang="zh-CN" dirty="0"/>
              <a:t>Session</a:t>
            </a:r>
            <a:r>
              <a:rPr lang="zh-CN" altLang="zh-CN" dirty="0"/>
              <a:t>模块来保存登录信息。</a:t>
            </a:r>
          </a:p>
          <a:p>
            <a:r>
              <a:rPr lang="en-US" altLang="zh-CN" dirty="0" smtClean="0"/>
              <a:t>         </a:t>
            </a:r>
            <a:r>
              <a:rPr lang="zh-CN" altLang="zh-CN" dirty="0" smtClean="0"/>
              <a:t>验证</a:t>
            </a:r>
            <a:r>
              <a:rPr lang="zh-CN" altLang="zh-CN" dirty="0"/>
              <a:t>码识别主要是使需输入的验证码实现自动化。包括手动输入与在线打码。对于单击、拖动的验证码，</a:t>
            </a:r>
            <a:r>
              <a:rPr lang="zh-CN" altLang="zh-CN" dirty="0" smtClean="0"/>
              <a:t>建</a:t>
            </a:r>
            <a:r>
              <a:rPr lang="zh-CN" altLang="zh-CN" dirty="0"/>
              <a:t>议使用</a:t>
            </a:r>
            <a:r>
              <a:rPr lang="en-US" altLang="zh-CN" dirty="0"/>
              <a:t>Cookies</a:t>
            </a:r>
            <a:r>
              <a:rPr lang="zh-CN" altLang="zh-CN" dirty="0"/>
              <a:t>来进行登录。</a:t>
            </a:r>
            <a:endParaRPr lang="zh-CN" altLang="en-US" dirty="0"/>
          </a:p>
        </p:txBody>
      </p:sp>
    </p:spTree>
    <p:extLst>
      <p:ext uri="{BB962C8B-B14F-4D97-AF65-F5344CB8AC3E}">
        <p14:creationId xmlns:p14="http://schemas.microsoft.com/office/powerpoint/2010/main" val="1204066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000" dirty="0" bmk="">
                <a:solidFill>
                  <a:srgbClr val="0070C0"/>
                </a:solidFill>
                <a:latin typeface="华文行楷" panose="02010800040101010101" pitchFamily="2" charset="-122"/>
                <a:ea typeface="华文行楷" panose="02010800040101010101" pitchFamily="2" charset="-122"/>
                <a:cs typeface="+mn-cs"/>
              </a:rPr>
              <a:t>8.5  </a:t>
            </a:r>
            <a:r>
              <a:rPr lang="zh-CN" altLang="zh-CN" sz="4000" dirty="0" bmk="">
                <a:solidFill>
                  <a:srgbClr val="0070C0"/>
                </a:solidFill>
                <a:latin typeface="华文行楷" panose="02010800040101010101" pitchFamily="2" charset="-122"/>
                <a:ea typeface="华文行楷" panose="02010800040101010101" pitchFamily="2" charset="-122"/>
                <a:cs typeface="+mn-cs"/>
              </a:rPr>
              <a:t>动手实践</a:t>
            </a:r>
            <a:endParaRPr lang="zh-CN" altLang="en-US" sz="4000" dirty="0" bmk="">
              <a:solidFill>
                <a:srgbClr val="0070C0"/>
              </a:solidFill>
              <a:latin typeface="华文行楷" panose="02010800040101010101" pitchFamily="2" charset="-122"/>
              <a:ea typeface="华文行楷" panose="02010800040101010101" pitchFamily="2" charset="-122"/>
              <a:cs typeface="+mn-cs"/>
            </a:endParaRPr>
          </a:p>
        </p:txBody>
      </p:sp>
      <p:sp>
        <p:nvSpPr>
          <p:cNvPr id="3" name="内容占位符 2"/>
          <p:cNvSpPr>
            <a:spLocks noGrp="1"/>
          </p:cNvSpPr>
          <p:nvPr>
            <p:ph idx="1"/>
          </p:nvPr>
        </p:nvSpPr>
        <p:spPr>
          <a:xfrm>
            <a:off x="3925228" y="1845734"/>
            <a:ext cx="7230451" cy="4023360"/>
          </a:xfrm>
        </p:spPr>
        <p:txBody>
          <a:bodyPr/>
          <a:lstStyle/>
          <a:p>
            <a:r>
              <a:rPr lang="en-US" altLang="zh-CN" dirty="0" smtClean="0"/>
              <a:t>        </a:t>
            </a:r>
            <a:r>
              <a:rPr lang="zh-CN" altLang="zh-CN" dirty="0" smtClean="0"/>
              <a:t>请回</a:t>
            </a:r>
            <a:r>
              <a:rPr lang="zh-CN" altLang="zh-CN" dirty="0"/>
              <a:t>想一下，你常用的网站中有没有在登录时需要输入验证码的情况</a:t>
            </a:r>
            <a:r>
              <a:rPr lang="zh-CN" altLang="zh-CN" dirty="0" smtClean="0"/>
              <a:t>。</a:t>
            </a:r>
            <a:endParaRPr lang="en-US" altLang="zh-CN" dirty="0" smtClean="0"/>
          </a:p>
          <a:p>
            <a:r>
              <a:rPr lang="en-US" altLang="zh-CN" dirty="0"/>
              <a:t> </a:t>
            </a:r>
            <a:r>
              <a:rPr lang="en-US" altLang="zh-CN" dirty="0" smtClean="0"/>
              <a:t>       </a:t>
            </a:r>
            <a:r>
              <a:rPr lang="zh-CN" altLang="zh-CN" dirty="0" smtClean="0"/>
              <a:t>如果</a:t>
            </a:r>
            <a:r>
              <a:rPr lang="zh-CN" altLang="zh-CN" dirty="0"/>
              <a:t>有，请试一试使用</a:t>
            </a:r>
            <a:r>
              <a:rPr lang="en-US" altLang="zh-CN" dirty="0"/>
              <a:t>Python</a:t>
            </a:r>
            <a:r>
              <a:rPr lang="zh-CN" altLang="zh-CN" dirty="0"/>
              <a:t>来使这个过程自动化。</a:t>
            </a:r>
          </a:p>
          <a:p>
            <a:endParaRPr lang="zh-CN" altLang="en-US" dirty="0"/>
          </a:p>
        </p:txBody>
      </p:sp>
      <p:pic>
        <p:nvPicPr>
          <p:cNvPr id="4" name="Picture 2" descr="C:\Program Files\Microsoft Office\MEDIA\CAGCAT10\j028700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280" y="1737359"/>
            <a:ext cx="2682982" cy="460578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1562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81307" y="1845734"/>
            <a:ext cx="10174373" cy="4023360"/>
          </a:xfrm>
        </p:spPr>
        <p:txBody>
          <a:bodyPr/>
          <a:lstStyle/>
          <a:p>
            <a:r>
              <a:rPr lang="en-US" altLang="zh-CN" dirty="0" smtClean="0"/>
              <a:t>         </a:t>
            </a:r>
            <a:r>
              <a:rPr lang="zh-CN" altLang="zh-CN" dirty="0" smtClean="0"/>
              <a:t>如果</a:t>
            </a:r>
            <a:r>
              <a:rPr lang="zh-CN" altLang="zh-CN" dirty="0"/>
              <a:t>使用</a:t>
            </a:r>
            <a:r>
              <a:rPr lang="en-US" altLang="zh-CN" dirty="0"/>
              <a:t>requests</a:t>
            </a:r>
            <a:r>
              <a:rPr lang="zh-CN" altLang="zh-CN" dirty="0"/>
              <a:t>直接获取知乎首页，可以看到源代码明显是未登录状态的，如图</a:t>
            </a:r>
            <a:r>
              <a:rPr lang="en-US" altLang="zh-CN" dirty="0"/>
              <a:t>8-3</a:t>
            </a:r>
            <a:r>
              <a:rPr lang="zh-CN" altLang="zh-CN" dirty="0"/>
              <a:t>所示。</a:t>
            </a:r>
          </a:p>
          <a:p>
            <a:r>
              <a:rPr lang="en-US" altLang="zh-CN" dirty="0" smtClean="0"/>
              <a:t>         </a:t>
            </a:r>
            <a:r>
              <a:rPr lang="zh-CN" altLang="zh-CN" dirty="0" smtClean="0"/>
              <a:t>模拟</a:t>
            </a:r>
            <a:r>
              <a:rPr lang="zh-CN" altLang="zh-CN" dirty="0"/>
              <a:t>登录有多种实现方法，使用</a:t>
            </a:r>
            <a:r>
              <a:rPr lang="en-US" altLang="zh-CN" dirty="0"/>
              <a:t>Selenium</a:t>
            </a:r>
            <a:r>
              <a:rPr lang="zh-CN" altLang="zh-CN" dirty="0"/>
              <a:t>操作浏览器登录和使用</a:t>
            </a:r>
            <a:r>
              <a:rPr lang="en-US" altLang="zh-CN" dirty="0"/>
              <a:t>Cookies</a:t>
            </a:r>
            <a:r>
              <a:rPr lang="zh-CN" altLang="zh-CN" dirty="0"/>
              <a:t>登录虽然简单粗暴，但是有效。使用模拟提交表单登录虽然较为麻烦，但可以实现自动化。</a:t>
            </a:r>
          </a:p>
          <a:p>
            <a:endParaRPr lang="zh-CN" altLang="en-US" dirty="0"/>
          </a:p>
        </p:txBody>
      </p:sp>
      <p:pic>
        <p:nvPicPr>
          <p:cNvPr id="4" name="Picture 2" descr="C:\Program Files\Microsoft Office\MEDIA\CAGCAT10\j0292020.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6646" y="4300126"/>
            <a:ext cx="1869034" cy="1773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12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sz="4000" dirty="0" bmk="_Toc500096873">
                <a:solidFill>
                  <a:srgbClr val="7030A0"/>
                </a:solidFill>
                <a:latin typeface="黑体" panose="02010609060101010101" pitchFamily="49" charset="-122"/>
                <a:ea typeface="黑体" panose="02010609060101010101" pitchFamily="49" charset="-122"/>
                <a:cs typeface="+mn-cs"/>
              </a:rPr>
              <a:t>8.1.1  </a:t>
            </a:r>
            <a:r>
              <a:rPr lang="zh-CN" altLang="en-US" sz="4000" dirty="0" bmk="_Toc500096873">
                <a:solidFill>
                  <a:srgbClr val="7030A0"/>
                </a:solidFill>
                <a:latin typeface="黑体" panose="02010609060101010101" pitchFamily="49" charset="-122"/>
                <a:ea typeface="黑体" panose="02010609060101010101" pitchFamily="49" charset="-122"/>
                <a:cs typeface="+mn-cs"/>
              </a:rPr>
              <a:t>使用</a:t>
            </a:r>
            <a:r>
              <a:rPr lang="en-US" altLang="zh-CN" sz="4000" dirty="0" bmk="_Toc500096873">
                <a:solidFill>
                  <a:srgbClr val="7030A0"/>
                </a:solidFill>
                <a:latin typeface="黑体" panose="02010609060101010101" pitchFamily="49" charset="-122"/>
                <a:ea typeface="黑体" panose="02010609060101010101" pitchFamily="49" charset="-122"/>
                <a:cs typeface="+mn-cs"/>
              </a:rPr>
              <a:t>Selenium</a:t>
            </a:r>
            <a:r>
              <a:rPr lang="zh-CN" altLang="en-US" sz="4000" dirty="0" bmk="_Toc500096873">
                <a:solidFill>
                  <a:srgbClr val="7030A0"/>
                </a:solidFill>
                <a:latin typeface="黑体" panose="02010609060101010101" pitchFamily="49" charset="-122"/>
                <a:ea typeface="黑体" panose="02010609060101010101" pitchFamily="49" charset="-122"/>
                <a:cs typeface="+mn-cs"/>
              </a:rPr>
              <a:t>模拟登录</a:t>
            </a:r>
            <a:endParaRPr lang="zh-CN" altLang="en-US" sz="4000" dirty="0" bmk="_Toc500090343">
              <a:solidFill>
                <a:srgbClr val="7030A0"/>
              </a:solidFill>
              <a:latin typeface="黑体" panose="02010609060101010101" pitchFamily="49" charset="-122"/>
              <a:ea typeface="黑体" panose="02010609060101010101" pitchFamily="49" charset="-122"/>
              <a:cs typeface="+mn-cs"/>
            </a:endParaRPr>
          </a:p>
        </p:txBody>
      </p:sp>
      <p:sp>
        <p:nvSpPr>
          <p:cNvPr id="4" name="Rectangle 1"/>
          <p:cNvSpPr>
            <a:spLocks noGrp="1" noChangeArrowheads="1"/>
          </p:cNvSpPr>
          <p:nvPr>
            <p:ph idx="1"/>
          </p:nvPr>
        </p:nvSpPr>
        <p:spPr bwMode="auto">
          <a:xfrm>
            <a:off x="635620" y="1872255"/>
            <a:ext cx="11017405"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28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28600" algn="l" defTabSz="914400" rtl="0" eaLnBrk="0" fontAlgn="base" latinLnBrk="0" hangingPunct="0">
              <a:lnSpc>
                <a:spcPct val="100000"/>
              </a:lnSpc>
              <a:spcBef>
                <a:spcPct val="0"/>
              </a:spcBef>
              <a:spcAft>
                <a:spcPct val="0"/>
              </a:spcAft>
              <a:buClrTx/>
              <a:buSzTx/>
              <a:buFontTx/>
              <a:buNone/>
              <a:tabLst/>
            </a:pPr>
            <a:r>
              <a:rPr lang="zh-CN" altLang="en-US" dirty="0">
                <a:latin typeface="Times New Roman" panose="02020603050405020304" pitchFamily="18" charset="0"/>
                <a:ea typeface="方正兰亭刊宋简体"/>
                <a:cs typeface="Times New Roman" panose="02020603050405020304" pitchFamily="18" charset="0"/>
              </a:rPr>
              <a:t> </a:t>
            </a:r>
            <a:r>
              <a:rPr lang="zh-CN" altLang="en-US" dirty="0" smtClean="0">
                <a:latin typeface="Times New Roman" panose="02020603050405020304" pitchFamily="18" charset="0"/>
                <a:ea typeface="方正兰亭刊宋简体"/>
                <a:cs typeface="Times New Roman" panose="02020603050405020304" pitchFamily="18" charset="0"/>
              </a:rPr>
              <a:t>   </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Selenium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来进行模拟登录，整个过程非常简单。流程如下。</a:t>
            </a:r>
            <a:endPar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1</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）初始化</a:t>
            </a:r>
            <a:r>
              <a:rPr kumimoji="0" lang="en-US" altLang="zh-CN" i="0" u="none" strike="noStrike" cap="none" normalizeH="0" baseline="0" dirty="0" err="1"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ChromeDriver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endParaRPr lang="en-US" altLang="zh-CN" dirty="0" smtClean="0"/>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）打开知乎登录页面。</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3</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）找到用户名的输入框，输入用户名。</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4</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）找到密码输入框，输入用户名。</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5</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）手动单击验证码。</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6</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）按下</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Enter</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键。</a:t>
            </a:r>
            <a:endParaRPr kumimoji="0" lang="zh-CN" altLang="en-US" i="0" u="none" strike="noStrike" cap="none" normalizeH="0" baseline="0" dirty="0" smtClean="0">
              <a:ln>
                <a:noFill/>
              </a:ln>
              <a:solidFill>
                <a:schemeClr val="tx1"/>
              </a:solidFill>
              <a:effectLst/>
            </a:endParaRPr>
          </a:p>
          <a:p>
            <a:pPr marL="0" marR="0" lvl="0" indent="228600" algn="l" defTabSz="914400" rtl="0" eaLnBrk="0" fontAlgn="base" latinLnBrk="0" hangingPunct="0">
              <a:lnSpc>
                <a:spcPct val="100000"/>
              </a:lnSpc>
              <a:spcBef>
                <a:spcPct val="0"/>
              </a:spcBef>
              <a:spcAft>
                <a:spcPct val="0"/>
              </a:spcAft>
              <a:buClrTx/>
              <a:buSzTx/>
              <a:buFontTx/>
              <a:buNone/>
              <a:tabLst/>
            </a:pP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     以上过程，若使用</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Selenium</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，一般情况下只需要不到</a:t>
            </a:r>
            <a:r>
              <a:rPr kumimoji="0" lang="en-US" altLang="zh-CN"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20</a:t>
            </a:r>
            <a:r>
              <a:rPr kumimoji="0" lang="zh-CN" altLang="en-US" i="0" u="none" strike="noStrike" cap="none" normalizeH="0" baseline="0" dirty="0" smtClean="0">
                <a:ln>
                  <a:noFill/>
                </a:ln>
                <a:solidFill>
                  <a:schemeClr val="tx1"/>
                </a:solidFill>
                <a:effectLst/>
                <a:latin typeface="Times New Roman" panose="02020603050405020304" pitchFamily="18" charset="0"/>
                <a:ea typeface="方正兰亭刊宋简体"/>
                <a:cs typeface="Times New Roman" panose="02020603050405020304" pitchFamily="18" charset="0"/>
              </a:rPr>
              <a:t>行代码就可以完成：</a:t>
            </a:r>
            <a:endParaRPr kumimoji="0" lang="zh-CN" altLang="en-US"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271146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9121" y="1878167"/>
            <a:ext cx="5691923" cy="397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2579649" y="5849036"/>
            <a:ext cx="6753922" cy="369332"/>
          </a:xfrm>
          <a:prstGeom prst="rect">
            <a:avLst/>
          </a:prstGeom>
        </p:spPr>
        <p:txBody>
          <a:bodyPr wrap="square">
            <a:spAutoFit/>
          </a:bodyPr>
          <a:lstStyle/>
          <a:p>
            <a:pPr algn="ctr"/>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8-3  </a:t>
            </a:r>
            <a:r>
              <a:rPr lang="zh-CN" altLang="zh-CN" b="1" kern="100" dirty="0">
                <a:latin typeface="Times New Roman" panose="02020603050405020304" pitchFamily="18" charset="0"/>
                <a:ea typeface="方正书宋简体"/>
                <a:cs typeface="Times New Roman" panose="02020603050405020304" pitchFamily="18" charset="0"/>
              </a:rPr>
              <a:t>使用</a:t>
            </a:r>
            <a:r>
              <a:rPr lang="en-US" altLang="zh-CN" b="1" kern="100" dirty="0">
                <a:latin typeface="Times New Roman" panose="02020603050405020304" pitchFamily="18" charset="0"/>
                <a:ea typeface="方正书宋简体"/>
              </a:rPr>
              <a:t>requests</a:t>
            </a:r>
            <a:r>
              <a:rPr lang="zh-CN" altLang="zh-CN" b="1" kern="100" dirty="0">
                <a:latin typeface="Times New Roman" panose="02020603050405020304" pitchFamily="18" charset="0"/>
                <a:ea typeface="方正书宋简体"/>
                <a:cs typeface="Times New Roman" panose="02020603050405020304" pitchFamily="18" charset="0"/>
              </a:rPr>
              <a:t>直接访问知乎只能得到未登录状态的源代码</a:t>
            </a:r>
            <a:endParaRPr lang="zh-CN" altLang="en-US" b="1" dirty="0"/>
          </a:p>
        </p:txBody>
      </p:sp>
    </p:spTree>
    <p:extLst>
      <p:ext uri="{BB962C8B-B14F-4D97-AF65-F5344CB8AC3E}">
        <p14:creationId xmlns:p14="http://schemas.microsoft.com/office/powerpoint/2010/main" val="2876946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3453" y="2409335"/>
            <a:ext cx="6902605" cy="4023360"/>
          </a:xfrm>
        </p:spPr>
        <p:txBody>
          <a:bodyPr/>
          <a:lstStyle/>
          <a:p>
            <a:r>
              <a:rPr lang="en-US" altLang="zh-CN" dirty="0" smtClean="0"/>
              <a:t>         </a:t>
            </a:r>
            <a:r>
              <a:rPr lang="zh-CN" altLang="zh-CN" dirty="0" smtClean="0"/>
              <a:t>学习</a:t>
            </a:r>
            <a:r>
              <a:rPr lang="zh-CN" altLang="zh-CN" dirty="0"/>
              <a:t>了第</a:t>
            </a:r>
            <a:r>
              <a:rPr lang="en-US" altLang="zh-CN" dirty="0"/>
              <a:t>7</a:t>
            </a:r>
            <a:r>
              <a:rPr lang="zh-CN" altLang="zh-CN" dirty="0"/>
              <a:t>章</a:t>
            </a:r>
            <a:r>
              <a:rPr lang="en-US" altLang="zh-CN" dirty="0"/>
              <a:t>Selenium</a:t>
            </a:r>
            <a:r>
              <a:rPr lang="zh-CN" altLang="zh-CN" dirty="0"/>
              <a:t>的用法，这里的代码看起来就很轻松了。程序首先打开知乎的登录页面，然后使用“</a:t>
            </a:r>
            <a:r>
              <a:rPr lang="en-US" altLang="zh-CN" dirty="0" err="1"/>
              <a:t>find_element_by</a:t>
            </a:r>
            <a:r>
              <a:rPr lang="en-US" altLang="zh-CN" dirty="0" smtClean="0"/>
              <a:t>_ name</a:t>
            </a:r>
            <a:r>
              <a:rPr lang="zh-CN" altLang="zh-CN" dirty="0"/>
              <a:t>”分别找到输入账号和密码的两个输入框。这两个输入框的</a:t>
            </a:r>
            <a:r>
              <a:rPr lang="en-US" altLang="zh-CN" dirty="0"/>
              <a:t>name</a:t>
            </a:r>
            <a:r>
              <a:rPr lang="zh-CN" altLang="zh-CN" dirty="0"/>
              <a:t>属性值分别为“</a:t>
            </a:r>
            <a:r>
              <a:rPr lang="en-US" altLang="zh-CN" dirty="0"/>
              <a:t>account</a:t>
            </a:r>
            <a:r>
              <a:rPr lang="zh-CN" altLang="zh-CN" dirty="0"/>
              <a:t>”和“</a:t>
            </a:r>
            <a:r>
              <a:rPr lang="en-US" altLang="zh-CN" dirty="0"/>
              <a:t>password</a:t>
            </a:r>
            <a:r>
              <a:rPr lang="zh-CN" altLang="zh-CN" dirty="0"/>
              <a:t>”，如图</a:t>
            </a:r>
            <a:r>
              <a:rPr lang="en-US" altLang="zh-CN" dirty="0"/>
              <a:t>8-4</a:t>
            </a:r>
            <a:r>
              <a:rPr lang="zh-CN" altLang="zh-CN" dirty="0"/>
              <a:t>所示。</a:t>
            </a:r>
          </a:p>
          <a:p>
            <a:endParaRPr lang="zh-CN" altLang="en-US" dirty="0"/>
          </a:p>
        </p:txBody>
      </p:sp>
      <p:pic>
        <p:nvPicPr>
          <p:cNvPr id="5122" name="图片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5268" y="2409335"/>
            <a:ext cx="4995672" cy="2731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6690635" y="5389592"/>
            <a:ext cx="5330305" cy="369332"/>
          </a:xfrm>
          <a:prstGeom prst="rect">
            <a:avLst/>
          </a:prstGeom>
        </p:spPr>
        <p:txBody>
          <a:bodyPr wrap="none">
            <a:spAutoFit/>
          </a:bodyPr>
          <a:lstStyle/>
          <a:p>
            <a:r>
              <a:rPr lang="zh-CN" altLang="zh-CN" b="1" kern="100" dirty="0">
                <a:latin typeface="Times New Roman" panose="02020603050405020304" pitchFamily="18" charset="0"/>
                <a:ea typeface="方正书宋简体"/>
                <a:cs typeface="Times New Roman" panose="02020603050405020304" pitchFamily="18" charset="0"/>
              </a:rPr>
              <a:t>图</a:t>
            </a:r>
            <a:r>
              <a:rPr lang="en-US" altLang="zh-CN" b="1" kern="100" dirty="0">
                <a:latin typeface="Times New Roman" panose="02020603050405020304" pitchFamily="18" charset="0"/>
                <a:ea typeface="方正书宋简体"/>
              </a:rPr>
              <a:t>8-4  </a:t>
            </a:r>
            <a:r>
              <a:rPr lang="zh-CN" altLang="zh-CN" b="1" kern="100" dirty="0">
                <a:latin typeface="Times New Roman" panose="02020603050405020304" pitchFamily="18" charset="0"/>
                <a:ea typeface="方正书宋简体"/>
                <a:cs typeface="Times New Roman" panose="02020603050405020304" pitchFamily="18" charset="0"/>
              </a:rPr>
              <a:t>知乎登录界面账号和密码输入框的</a:t>
            </a:r>
            <a:r>
              <a:rPr lang="en-US" altLang="zh-CN" b="1" kern="100" dirty="0">
                <a:latin typeface="Times New Roman" panose="02020603050405020304" pitchFamily="18" charset="0"/>
                <a:ea typeface="方正书宋简体"/>
              </a:rPr>
              <a:t>name</a:t>
            </a:r>
            <a:r>
              <a:rPr lang="zh-CN" altLang="zh-CN" b="1" kern="100" dirty="0">
                <a:latin typeface="Times New Roman" panose="02020603050405020304" pitchFamily="18" charset="0"/>
                <a:ea typeface="方正书宋简体"/>
                <a:cs typeface="Times New Roman" panose="02020603050405020304" pitchFamily="18" charset="0"/>
              </a:rPr>
              <a:t>属性</a:t>
            </a:r>
            <a:endParaRPr lang="zh-CN" altLang="en-US" b="1" dirty="0"/>
          </a:p>
        </p:txBody>
      </p:sp>
    </p:spTree>
    <p:extLst>
      <p:ext uri="{BB962C8B-B14F-4D97-AF65-F5344CB8AC3E}">
        <p14:creationId xmlns:p14="http://schemas.microsoft.com/office/powerpoint/2010/main" val="3240549625"/>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TM03090430[[fn=镶边]]</Template>
  <TotalTime>1658</TotalTime>
  <Words>3575</Words>
  <Application>Microsoft Office PowerPoint</Application>
  <PresentationFormat>自定义</PresentationFormat>
  <Paragraphs>187</Paragraphs>
  <Slides>55</Slides>
  <Notes>0</Notes>
  <HiddenSlides>0</HiddenSlides>
  <MMClips>0</MMClips>
  <ScaleCrop>false</ScaleCrop>
  <HeadingPairs>
    <vt:vector size="4" baseType="variant">
      <vt:variant>
        <vt:lpstr>主题</vt:lpstr>
      </vt:variant>
      <vt:variant>
        <vt:i4>1</vt:i4>
      </vt:variant>
      <vt:variant>
        <vt:lpstr>幻灯片标题</vt:lpstr>
      </vt:variant>
      <vt:variant>
        <vt:i4>55</vt:i4>
      </vt:variant>
    </vt:vector>
  </HeadingPairs>
  <TitlesOfParts>
    <vt:vector size="56" baseType="lpstr">
      <vt:lpstr>回顾</vt:lpstr>
      <vt:lpstr>    Python  Crawler Development </vt:lpstr>
      <vt:lpstr>第8章 模拟登录与验证码</vt:lpstr>
      <vt:lpstr>PowerPoint 演示文稿</vt:lpstr>
      <vt:lpstr>8.1  模拟登录</vt:lpstr>
      <vt:lpstr>PowerPoint 演示文稿</vt:lpstr>
      <vt:lpstr>PowerPoint 演示文稿</vt:lpstr>
      <vt:lpstr>8.1.1  使用Selenium模拟登录</vt:lpstr>
      <vt:lpstr>PowerPoint 演示文稿</vt:lpstr>
      <vt:lpstr>PowerPoint 演示文稿</vt:lpstr>
      <vt:lpstr>PowerPoint 演示文稿</vt:lpstr>
      <vt:lpstr>PowerPoint 演示文稿</vt:lpstr>
      <vt:lpstr>PowerPoint 演示文稿</vt:lpstr>
      <vt:lpstr>8.1.2  使用Cookies登录</vt:lpstr>
      <vt:lpstr>PowerPoint 演示文稿</vt:lpstr>
      <vt:lpstr>PowerPoint 演示文稿</vt:lpstr>
      <vt:lpstr>PowerPoint 演示文稿</vt:lpstr>
      <vt:lpstr>PowerPoint 演示文稿</vt:lpstr>
      <vt:lpstr>PowerPoint 演示文稿</vt:lpstr>
      <vt:lpstr>PowerPoint 演示文稿</vt:lpstr>
      <vt:lpstr>8.1.3  模拟表单登录</vt:lpstr>
      <vt:lpstr>PowerPoint 演示文稿</vt:lpstr>
      <vt:lpstr>PowerPoint 演示文稿</vt:lpstr>
      <vt:lpstr>PowerPoint 演示文稿</vt:lpstr>
      <vt:lpstr>PowerPoint 演示文稿</vt:lpstr>
      <vt:lpstr>PowerPoint 演示文稿</vt:lpstr>
      <vt:lpstr>8.2  验证码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8.2.2  自动打码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8.3  阶段案例——自动登录果壳网</vt:lpstr>
      <vt:lpstr>8.3.2  核心代码构建</vt:lpstr>
      <vt:lpstr>PowerPoint 演示文稿</vt:lpstr>
      <vt:lpstr>8.3.3  运行与调试</vt:lpstr>
      <vt:lpstr>8.4  本章小结</vt:lpstr>
      <vt:lpstr>8.5  动手实践</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Python基础实例教程（微课版）</dc:title>
  <dc:creator>songxin</dc:creator>
  <cp:lastModifiedBy>Cliff Zhao</cp:lastModifiedBy>
  <cp:revision>85</cp:revision>
  <dcterms:created xsi:type="dcterms:W3CDTF">2018-11-05T02:15:35Z</dcterms:created>
  <dcterms:modified xsi:type="dcterms:W3CDTF">2019-02-25T14:36:16Z</dcterms:modified>
</cp:coreProperties>
</file>